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7.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7.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8"/>
  </p:notesMasterIdLst>
  <p:sldIdLst>
    <p:sldId id="1288"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1129" r:id="rId66"/>
    <p:sldId id="336" r:id="rId67"/>
    <p:sldId id="777" r:id="rId68"/>
    <p:sldId id="780" r:id="rId69"/>
    <p:sldId id="778" r:id="rId70"/>
    <p:sldId id="779" r:id="rId71"/>
    <p:sldId id="337" r:id="rId72"/>
    <p:sldId id="338" r:id="rId73"/>
    <p:sldId id="339" r:id="rId74"/>
    <p:sldId id="340" r:id="rId75"/>
    <p:sldId id="1040" r:id="rId76"/>
    <p:sldId id="1041" r:id="rId77"/>
    <p:sldId id="1042" r:id="rId78"/>
    <p:sldId id="1043" r:id="rId79"/>
    <p:sldId id="1035" r:id="rId80"/>
    <p:sldId id="1038" r:id="rId81"/>
    <p:sldId id="341" r:id="rId82"/>
    <p:sldId id="342" r:id="rId83"/>
    <p:sldId id="781" r:id="rId84"/>
    <p:sldId id="344" r:id="rId85"/>
    <p:sldId id="345" r:id="rId86"/>
    <p:sldId id="845" r:id="rId87"/>
    <p:sldId id="347" r:id="rId88"/>
    <p:sldId id="348" r:id="rId89"/>
    <p:sldId id="349" r:id="rId90"/>
    <p:sldId id="731" r:id="rId91"/>
    <p:sldId id="851" r:id="rId92"/>
    <p:sldId id="846" r:id="rId93"/>
    <p:sldId id="350" r:id="rId94"/>
    <p:sldId id="533" r:id="rId95"/>
    <p:sldId id="1284" r:id="rId96"/>
    <p:sldId id="355" r:id="rId97"/>
    <p:sldId id="356" r:id="rId98"/>
    <p:sldId id="357" r:id="rId99"/>
    <p:sldId id="358" r:id="rId100"/>
    <p:sldId id="359" r:id="rId101"/>
    <p:sldId id="360" r:id="rId102"/>
    <p:sldId id="361" r:id="rId103"/>
    <p:sldId id="802" r:id="rId104"/>
    <p:sldId id="786" r:id="rId105"/>
    <p:sldId id="787" r:id="rId106"/>
    <p:sldId id="353" r:id="rId107"/>
    <p:sldId id="788" r:id="rId108"/>
    <p:sldId id="354" r:id="rId109"/>
    <p:sldId id="958" r:id="rId110"/>
    <p:sldId id="789" r:id="rId111"/>
    <p:sldId id="790" r:id="rId112"/>
    <p:sldId id="855" r:id="rId113"/>
    <p:sldId id="377" r:id="rId114"/>
    <p:sldId id="782" r:id="rId115"/>
    <p:sldId id="783" r:id="rId116"/>
    <p:sldId id="785" r:id="rId117"/>
    <p:sldId id="375" r:id="rId118"/>
    <p:sldId id="376" r:id="rId119"/>
    <p:sldId id="378" r:id="rId120"/>
    <p:sldId id="379" r:id="rId121"/>
    <p:sldId id="732" r:id="rId122"/>
    <p:sldId id="380" r:id="rId123"/>
    <p:sldId id="381" r:id="rId124"/>
    <p:sldId id="382" r:id="rId125"/>
    <p:sldId id="383" r:id="rId126"/>
    <p:sldId id="856" r:id="rId127"/>
    <p:sldId id="1059" r:id="rId128"/>
    <p:sldId id="527" r:id="rId129"/>
    <p:sldId id="530" r:id="rId130"/>
    <p:sldId id="384" r:id="rId131"/>
    <p:sldId id="369" r:id="rId132"/>
    <p:sldId id="995" r:id="rId133"/>
    <p:sldId id="994" r:id="rId134"/>
    <p:sldId id="310" r:id="rId135"/>
    <p:sldId id="311" r:id="rId136"/>
    <p:sldId id="1141" r:id="rId137"/>
    <p:sldId id="1147" r:id="rId138"/>
    <p:sldId id="312" r:id="rId139"/>
    <p:sldId id="1146" r:id="rId140"/>
    <p:sldId id="313" r:id="rId141"/>
    <p:sldId id="793" r:id="rId142"/>
    <p:sldId id="1251" r:id="rId143"/>
    <p:sldId id="794" r:id="rId144"/>
    <p:sldId id="1285" r:id="rId145"/>
    <p:sldId id="858" r:id="rId146"/>
    <p:sldId id="523" r:id="rId147"/>
    <p:sldId id="524" r:id="rId148"/>
    <p:sldId id="525" r:id="rId149"/>
    <p:sldId id="351" r:id="rId150"/>
    <p:sldId id="352" r:id="rId151"/>
    <p:sldId id="795" r:id="rId152"/>
    <p:sldId id="853" r:id="rId153"/>
    <p:sldId id="854" r:id="rId154"/>
    <p:sldId id="796" r:id="rId155"/>
    <p:sldId id="797" r:id="rId156"/>
    <p:sldId id="798" r:id="rId157"/>
    <p:sldId id="908" r:id="rId158"/>
    <p:sldId id="905" r:id="rId159"/>
    <p:sldId id="907" r:id="rId160"/>
    <p:sldId id="799" r:id="rId161"/>
    <p:sldId id="1252" r:id="rId162"/>
    <p:sldId id="1253" r:id="rId163"/>
    <p:sldId id="1254" r:id="rId164"/>
    <p:sldId id="1255" r:id="rId165"/>
    <p:sldId id="1256" r:id="rId166"/>
    <p:sldId id="1257" r:id="rId167"/>
    <p:sldId id="1258" r:id="rId168"/>
    <p:sldId id="1259" r:id="rId169"/>
    <p:sldId id="913" r:id="rId170"/>
    <p:sldId id="914" r:id="rId171"/>
    <p:sldId id="1003" r:id="rId172"/>
    <p:sldId id="371" r:id="rId173"/>
    <p:sldId id="314" r:id="rId174"/>
    <p:sldId id="315" r:id="rId175"/>
    <p:sldId id="1158" r:id="rId176"/>
    <p:sldId id="316" r:id="rId177"/>
    <p:sldId id="1160" r:id="rId178"/>
    <p:sldId id="1246" r:id="rId179"/>
    <p:sldId id="1247" r:id="rId180"/>
    <p:sldId id="847" r:id="rId181"/>
    <p:sldId id="317" r:id="rId182"/>
    <p:sldId id="318" r:id="rId183"/>
    <p:sldId id="1159" r:id="rId184"/>
    <p:sldId id="1161" r:id="rId185"/>
    <p:sldId id="1163" r:id="rId186"/>
    <p:sldId id="1162" r:id="rId187"/>
    <p:sldId id="534" r:id="rId188"/>
    <p:sldId id="813" r:id="rId189"/>
    <p:sldId id="319" r:id="rId190"/>
    <p:sldId id="817" r:id="rId191"/>
    <p:sldId id="818" r:id="rId192"/>
    <p:sldId id="1244" r:id="rId193"/>
    <p:sldId id="814" r:id="rId194"/>
    <p:sldId id="852" r:id="rId195"/>
    <p:sldId id="816" r:id="rId196"/>
    <p:sldId id="1245" r:id="rId197"/>
    <p:sldId id="996" r:id="rId198"/>
    <p:sldId id="320" r:id="rId199"/>
    <p:sldId id="321" r:id="rId200"/>
    <p:sldId id="1060" r:id="rId201"/>
    <p:sldId id="1248" r:id="rId202"/>
    <p:sldId id="1249" r:id="rId203"/>
    <p:sldId id="1061" r:id="rId204"/>
    <p:sldId id="1275" r:id="rId205"/>
    <p:sldId id="322" r:id="rId206"/>
    <p:sldId id="806" r:id="rId207"/>
    <p:sldId id="805" r:id="rId208"/>
    <p:sldId id="807" r:id="rId209"/>
    <p:sldId id="370" r:id="rId210"/>
    <p:sldId id="903" r:id="rId211"/>
    <p:sldId id="323" r:id="rId212"/>
    <p:sldId id="324" r:id="rId213"/>
    <p:sldId id="947" r:id="rId214"/>
    <p:sldId id="325" r:id="rId215"/>
    <p:sldId id="1173" r:id="rId216"/>
    <p:sldId id="1172" r:id="rId217"/>
    <p:sldId id="1174" r:id="rId218"/>
    <p:sldId id="1175" r:id="rId219"/>
    <p:sldId id="1176" r:id="rId220"/>
    <p:sldId id="1177" r:id="rId221"/>
    <p:sldId id="1178" r:id="rId222"/>
    <p:sldId id="1179" r:id="rId223"/>
    <p:sldId id="1180" r:id="rId224"/>
    <p:sldId id="1181" r:id="rId225"/>
    <p:sldId id="1182" r:id="rId226"/>
    <p:sldId id="1183" r:id="rId227"/>
    <p:sldId id="1184" r:id="rId228"/>
    <p:sldId id="1185" r:id="rId229"/>
    <p:sldId id="1186" r:id="rId230"/>
    <p:sldId id="1187" r:id="rId231"/>
    <p:sldId id="1188" r:id="rId232"/>
    <p:sldId id="1189" r:id="rId233"/>
    <p:sldId id="1190" r:id="rId234"/>
    <p:sldId id="1191" r:id="rId235"/>
    <p:sldId id="1192" r:id="rId236"/>
    <p:sldId id="1193" r:id="rId237"/>
    <p:sldId id="1194" r:id="rId238"/>
    <p:sldId id="1195" r:id="rId239"/>
    <p:sldId id="1196" r:id="rId240"/>
    <p:sldId id="372" r:id="rId241"/>
    <p:sldId id="917" r:id="rId242"/>
    <p:sldId id="918" r:id="rId243"/>
    <p:sldId id="919" r:id="rId244"/>
    <p:sldId id="326" r:id="rId245"/>
    <p:sldId id="327" r:id="rId246"/>
    <p:sldId id="328" r:id="rId247"/>
    <p:sldId id="920" r:id="rId248"/>
    <p:sldId id="860" r:id="rId249"/>
    <p:sldId id="329" r:id="rId250"/>
    <p:sldId id="1067" r:id="rId251"/>
    <p:sldId id="330" r:id="rId252"/>
    <p:sldId id="331" r:id="rId253"/>
    <p:sldId id="332" r:id="rId254"/>
    <p:sldId id="333" r:id="rId255"/>
    <p:sldId id="334" r:id="rId256"/>
    <p:sldId id="1153" r:id="rId257"/>
    <p:sldId id="800" r:id="rId258"/>
    <p:sldId id="532" r:id="rId259"/>
    <p:sldId id="1151" r:id="rId260"/>
    <p:sldId id="1152" r:id="rId261"/>
    <p:sldId id="362" r:id="rId262"/>
    <p:sldId id="1033" r:id="rId263"/>
    <p:sldId id="363" r:id="rId264"/>
    <p:sldId id="1234" r:id="rId265"/>
    <p:sldId id="365" r:id="rId266"/>
    <p:sldId id="803" r:id="rId267"/>
    <p:sldId id="804" r:id="rId268"/>
    <p:sldId id="1154" r:id="rId269"/>
    <p:sldId id="1155" r:id="rId270"/>
    <p:sldId id="1156" r:id="rId271"/>
    <p:sldId id="366" r:id="rId272"/>
    <p:sldId id="956" r:id="rId273"/>
    <p:sldId id="1224" r:id="rId274"/>
    <p:sldId id="1225" r:id="rId275"/>
    <p:sldId id="1230" r:id="rId276"/>
    <p:sldId id="857" r:id="rId277"/>
    <p:sldId id="1228" r:id="rId278"/>
    <p:sldId id="1229" r:id="rId279"/>
    <p:sldId id="1227" r:id="rId280"/>
    <p:sldId id="1231" r:id="rId281"/>
    <p:sldId id="1142" r:id="rId282"/>
    <p:sldId id="1143" r:id="rId283"/>
    <p:sldId id="385" r:id="rId284"/>
    <p:sldId id="1198" r:id="rId285"/>
    <p:sldId id="386" r:id="rId286"/>
    <p:sldId id="921" r:id="rId287"/>
    <p:sldId id="900" r:id="rId288"/>
    <p:sldId id="915" r:id="rId289"/>
    <p:sldId id="901" r:id="rId290"/>
    <p:sldId id="387" r:id="rId291"/>
    <p:sldId id="388" r:id="rId292"/>
    <p:sldId id="389" r:id="rId293"/>
    <p:sldId id="1206" r:id="rId294"/>
    <p:sldId id="848" r:id="rId295"/>
    <p:sldId id="922" r:id="rId296"/>
    <p:sldId id="909" r:id="rId297"/>
    <p:sldId id="910" r:id="rId298"/>
    <p:sldId id="1199" r:id="rId299"/>
    <p:sldId id="1200" r:id="rId300"/>
    <p:sldId id="1201" r:id="rId301"/>
    <p:sldId id="1202" r:id="rId302"/>
    <p:sldId id="1203" r:id="rId303"/>
    <p:sldId id="1204" r:id="rId304"/>
    <p:sldId id="1205" r:id="rId305"/>
    <p:sldId id="390" r:id="rId306"/>
    <p:sldId id="1029" r:id="rId307"/>
    <p:sldId id="1031" r:id="rId308"/>
    <p:sldId id="1030" r:id="rId309"/>
    <p:sldId id="1057" r:id="rId310"/>
    <p:sldId id="1032" r:id="rId311"/>
    <p:sldId id="959" r:id="rId312"/>
    <p:sldId id="916" r:id="rId313"/>
    <p:sldId id="960" r:id="rId314"/>
    <p:sldId id="911" r:id="rId315"/>
    <p:sldId id="403" r:id="rId316"/>
    <p:sldId id="945" r:id="rId317"/>
    <p:sldId id="401" r:id="rId318"/>
    <p:sldId id="402" r:id="rId319"/>
    <p:sldId id="404" r:id="rId320"/>
    <p:sldId id="405" r:id="rId321"/>
    <p:sldId id="406" r:id="rId322"/>
    <p:sldId id="407" r:id="rId323"/>
    <p:sldId id="408" r:id="rId324"/>
    <p:sldId id="409" r:id="rId325"/>
    <p:sldId id="410" r:id="rId326"/>
    <p:sldId id="411" r:id="rId327"/>
    <p:sldId id="412" r:id="rId328"/>
    <p:sldId id="413" r:id="rId329"/>
    <p:sldId id="414" r:id="rId330"/>
    <p:sldId id="416" r:id="rId331"/>
    <p:sldId id="417" r:id="rId332"/>
    <p:sldId id="759" r:id="rId333"/>
    <p:sldId id="418" r:id="rId334"/>
    <p:sldId id="419" r:id="rId335"/>
    <p:sldId id="420" r:id="rId336"/>
    <p:sldId id="1169" r:id="rId337"/>
    <p:sldId id="1063" r:id="rId338"/>
    <p:sldId id="1064" r:id="rId339"/>
    <p:sldId id="1170" r:id="rId340"/>
    <p:sldId id="421" r:id="rId341"/>
    <p:sldId id="763" r:id="rId342"/>
    <p:sldId id="764" r:id="rId343"/>
    <p:sldId id="824" r:id="rId344"/>
    <p:sldId id="825" r:id="rId345"/>
    <p:sldId id="826" r:id="rId346"/>
    <p:sldId id="827" r:id="rId347"/>
    <p:sldId id="828" r:id="rId348"/>
    <p:sldId id="829" r:id="rId349"/>
    <p:sldId id="830" r:id="rId350"/>
    <p:sldId id="832" r:id="rId351"/>
    <p:sldId id="833" r:id="rId352"/>
    <p:sldId id="831" r:id="rId353"/>
    <p:sldId id="1027" r:id="rId354"/>
    <p:sldId id="1165" r:id="rId355"/>
    <p:sldId id="1166" r:id="rId356"/>
    <p:sldId id="1168" r:id="rId357"/>
    <p:sldId id="834" r:id="rId358"/>
    <p:sldId id="835" r:id="rId359"/>
    <p:sldId id="836" r:id="rId360"/>
    <p:sldId id="837" r:id="rId361"/>
    <p:sldId id="964" r:id="rId362"/>
    <p:sldId id="450" r:id="rId363"/>
    <p:sldId id="451" r:id="rId364"/>
    <p:sldId id="452" r:id="rId365"/>
    <p:sldId id="453" r:id="rId366"/>
    <p:sldId id="454" r:id="rId367"/>
    <p:sldId id="455" r:id="rId368"/>
    <p:sldId id="456" r:id="rId369"/>
    <p:sldId id="949" r:id="rId370"/>
    <p:sldId id="950" r:id="rId371"/>
    <p:sldId id="951" r:id="rId372"/>
    <p:sldId id="1167" r:id="rId373"/>
    <p:sldId id="457" r:id="rId374"/>
    <p:sldId id="458" r:id="rId375"/>
    <p:sldId id="459" r:id="rId376"/>
    <p:sldId id="460" r:id="rId377"/>
    <p:sldId id="461" r:id="rId378"/>
    <p:sldId id="838" r:id="rId379"/>
    <p:sldId id="965" r:id="rId380"/>
    <p:sldId id="839" r:id="rId381"/>
    <p:sldId id="840" r:id="rId382"/>
    <p:sldId id="841" r:id="rId383"/>
    <p:sldId id="1065" r:id="rId384"/>
    <p:sldId id="1066" r:id="rId385"/>
    <p:sldId id="912" r:id="rId386"/>
    <p:sldId id="961" r:id="rId387"/>
    <p:sldId id="529" r:id="rId388"/>
    <p:sldId id="422" r:id="rId389"/>
    <p:sldId id="423" r:id="rId390"/>
    <p:sldId id="424" r:id="rId391"/>
    <p:sldId id="425" r:id="rId392"/>
    <p:sldId id="426" r:id="rId393"/>
    <p:sldId id="427" r:id="rId394"/>
    <p:sldId id="428" r:id="rId395"/>
    <p:sldId id="863" r:id="rId396"/>
    <p:sldId id="429" r:id="rId397"/>
    <p:sldId id="733" r:id="rId398"/>
    <p:sldId id="734" r:id="rId399"/>
    <p:sldId id="735" r:id="rId400"/>
    <p:sldId id="736" r:id="rId401"/>
    <p:sldId id="737" r:id="rId402"/>
    <p:sldId id="738" r:id="rId403"/>
    <p:sldId id="739" r:id="rId404"/>
    <p:sldId id="740" r:id="rId405"/>
    <p:sldId id="741" r:id="rId406"/>
    <p:sldId id="742" r:id="rId407"/>
    <p:sldId id="743" r:id="rId408"/>
    <p:sldId id="744" r:id="rId409"/>
    <p:sldId id="745" r:id="rId410"/>
    <p:sldId id="746" r:id="rId411"/>
    <p:sldId id="747" r:id="rId412"/>
    <p:sldId id="748" r:id="rId413"/>
    <p:sldId id="749" r:id="rId414"/>
    <p:sldId id="750" r:id="rId415"/>
    <p:sldId id="751" r:id="rId416"/>
    <p:sldId id="752" r:id="rId417"/>
    <p:sldId id="754" r:id="rId418"/>
    <p:sldId id="861" r:id="rId419"/>
    <p:sldId id="755" r:id="rId420"/>
    <p:sldId id="756" r:id="rId421"/>
    <p:sldId id="757" r:id="rId422"/>
    <p:sldId id="758" r:id="rId423"/>
    <p:sldId id="862" r:id="rId424"/>
    <p:sldId id="962" r:id="rId425"/>
    <p:sldId id="528" r:id="rId426"/>
    <p:sldId id="430" r:id="rId427"/>
    <p:sldId id="431" r:id="rId428"/>
    <p:sldId id="432" r:id="rId429"/>
    <p:sldId id="433" r:id="rId430"/>
    <p:sldId id="434" r:id="rId431"/>
    <p:sldId id="435" r:id="rId432"/>
    <p:sldId id="436" r:id="rId433"/>
    <p:sldId id="437" r:id="rId434"/>
    <p:sldId id="438" r:id="rId435"/>
    <p:sldId id="439" r:id="rId436"/>
    <p:sldId id="440" r:id="rId437"/>
    <p:sldId id="441" r:id="rId438"/>
    <p:sldId id="442" r:id="rId439"/>
    <p:sldId id="443" r:id="rId440"/>
    <p:sldId id="444" r:id="rId441"/>
    <p:sldId id="445" r:id="rId442"/>
    <p:sldId id="446" r:id="rId443"/>
    <p:sldId id="447" r:id="rId444"/>
    <p:sldId id="448" r:id="rId445"/>
    <p:sldId id="463" r:id="rId446"/>
    <p:sldId id="462" r:id="rId447"/>
    <p:sldId id="464" r:id="rId448"/>
    <p:sldId id="465" r:id="rId449"/>
    <p:sldId id="466" r:id="rId450"/>
    <p:sldId id="467" r:id="rId451"/>
    <p:sldId id="468" r:id="rId452"/>
    <p:sldId id="469" r:id="rId453"/>
    <p:sldId id="470" r:id="rId454"/>
    <p:sldId id="471" r:id="rId455"/>
    <p:sldId id="472" r:id="rId456"/>
    <p:sldId id="473" r:id="rId457"/>
    <p:sldId id="474" r:id="rId458"/>
    <p:sldId id="475" r:id="rId459"/>
    <p:sldId id="1044" r:id="rId460"/>
    <p:sldId id="1050" r:id="rId461"/>
    <p:sldId id="1045" r:id="rId462"/>
    <p:sldId id="1046" r:id="rId463"/>
    <p:sldId id="1047" r:id="rId464"/>
    <p:sldId id="1048" r:id="rId465"/>
    <p:sldId id="503" r:id="rId466"/>
    <p:sldId id="484" r:id="rId467"/>
    <p:sldId id="485" r:id="rId468"/>
    <p:sldId id="486" r:id="rId469"/>
    <p:sldId id="487" r:id="rId470"/>
    <p:sldId id="488" r:id="rId471"/>
    <p:sldId id="489" r:id="rId472"/>
    <p:sldId id="490" r:id="rId473"/>
    <p:sldId id="491" r:id="rId474"/>
    <p:sldId id="492" r:id="rId475"/>
    <p:sldId id="674" r:id="rId476"/>
    <p:sldId id="493" r:id="rId477"/>
    <p:sldId id="494" r:id="rId478"/>
    <p:sldId id="495" r:id="rId479"/>
    <p:sldId id="1068" r:id="rId480"/>
    <p:sldId id="1069" r:id="rId481"/>
    <p:sldId id="496" r:id="rId482"/>
    <p:sldId id="497" r:id="rId483"/>
    <p:sldId id="498" r:id="rId484"/>
    <p:sldId id="499" r:id="rId485"/>
    <p:sldId id="500" r:id="rId486"/>
    <p:sldId id="501" r:id="rId487"/>
    <p:sldId id="502" r:id="rId488"/>
    <p:sldId id="504" r:id="rId489"/>
    <p:sldId id="505" r:id="rId490"/>
    <p:sldId id="506" r:id="rId491"/>
    <p:sldId id="507" r:id="rId492"/>
    <p:sldId id="508" r:id="rId493"/>
    <p:sldId id="509" r:id="rId494"/>
    <p:sldId id="510" r:id="rId495"/>
    <p:sldId id="511" r:id="rId496"/>
    <p:sldId id="512" r:id="rId497"/>
    <p:sldId id="675" r:id="rId498"/>
    <p:sldId id="513" r:id="rId499"/>
    <p:sldId id="514" r:id="rId500"/>
    <p:sldId id="515" r:id="rId501"/>
    <p:sldId id="516" r:id="rId502"/>
    <p:sldId id="518" r:id="rId503"/>
    <p:sldId id="517" r:id="rId504"/>
    <p:sldId id="519" r:id="rId505"/>
    <p:sldId id="520" r:id="rId506"/>
    <p:sldId id="522" r:id="rId507"/>
    <p:sldId id="1272" r:id="rId508"/>
    <p:sldId id="541" r:id="rId509"/>
    <p:sldId id="542" r:id="rId510"/>
    <p:sldId id="543" r:id="rId511"/>
    <p:sldId id="1261" r:id="rId512"/>
    <p:sldId id="544" r:id="rId513"/>
    <p:sldId id="545" r:id="rId514"/>
    <p:sldId id="546" r:id="rId515"/>
    <p:sldId id="547" r:id="rId516"/>
    <p:sldId id="548" r:id="rId517"/>
    <p:sldId id="549" r:id="rId518"/>
    <p:sldId id="677" r:id="rId519"/>
    <p:sldId id="550" r:id="rId520"/>
    <p:sldId id="1262" r:id="rId521"/>
    <p:sldId id="1263" r:id="rId522"/>
    <p:sldId id="1264" r:id="rId523"/>
    <p:sldId id="1265" r:id="rId524"/>
    <p:sldId id="1266" r:id="rId525"/>
    <p:sldId id="551" r:id="rId526"/>
    <p:sldId id="1034" r:id="rId527"/>
    <p:sldId id="552" r:id="rId528"/>
    <p:sldId id="1268" r:id="rId529"/>
    <p:sldId id="1269" r:id="rId530"/>
    <p:sldId id="1270" r:id="rId531"/>
    <p:sldId id="1271" r:id="rId532"/>
    <p:sldId id="553" r:id="rId533"/>
    <p:sldId id="554" r:id="rId534"/>
    <p:sldId id="555" r:id="rId535"/>
    <p:sldId id="556" r:id="rId536"/>
    <p:sldId id="557" r:id="rId537"/>
    <p:sldId id="558" r:id="rId538"/>
    <p:sldId id="678" r:id="rId539"/>
    <p:sldId id="559" r:id="rId540"/>
    <p:sldId id="560" r:id="rId541"/>
    <p:sldId id="561" r:id="rId542"/>
    <p:sldId id="562" r:id="rId543"/>
    <p:sldId id="679" r:id="rId544"/>
    <p:sldId id="563" r:id="rId545"/>
    <p:sldId id="680" r:id="rId546"/>
    <p:sldId id="564" r:id="rId547"/>
    <p:sldId id="565" r:id="rId548"/>
    <p:sldId id="566" r:id="rId549"/>
    <p:sldId id="681" r:id="rId550"/>
    <p:sldId id="567" r:id="rId551"/>
    <p:sldId id="568" r:id="rId552"/>
    <p:sldId id="569" r:id="rId553"/>
    <p:sldId id="570" r:id="rId554"/>
    <p:sldId id="571" r:id="rId555"/>
    <p:sldId id="572" r:id="rId556"/>
    <p:sldId id="573" r:id="rId557"/>
    <p:sldId id="923" r:id="rId558"/>
    <p:sldId id="924" r:id="rId559"/>
    <p:sldId id="925" r:id="rId560"/>
    <p:sldId id="926" r:id="rId561"/>
    <p:sldId id="927" r:id="rId562"/>
    <p:sldId id="929" r:id="rId563"/>
    <p:sldId id="930" r:id="rId564"/>
    <p:sldId id="574" r:id="rId565"/>
    <p:sldId id="575" r:id="rId566"/>
    <p:sldId id="576" r:id="rId567"/>
    <p:sldId id="577" r:id="rId568"/>
    <p:sldId id="578" r:id="rId569"/>
    <p:sldId id="579" r:id="rId570"/>
    <p:sldId id="580" r:id="rId571"/>
    <p:sldId id="581" r:id="rId572"/>
    <p:sldId id="582" r:id="rId573"/>
    <p:sldId id="583" r:id="rId574"/>
    <p:sldId id="584" r:id="rId575"/>
    <p:sldId id="585" r:id="rId576"/>
    <p:sldId id="938" r:id="rId577"/>
    <p:sldId id="931" r:id="rId578"/>
    <p:sldId id="932" r:id="rId579"/>
    <p:sldId id="933" r:id="rId580"/>
    <p:sldId id="934" r:id="rId581"/>
    <p:sldId id="849" r:id="rId582"/>
    <p:sldId id="937" r:id="rId583"/>
    <p:sldId id="936" r:id="rId584"/>
    <p:sldId id="1274" r:id="rId585"/>
    <p:sldId id="1197" r:id="rId586"/>
    <p:sldId id="1276" r:id="rId587"/>
    <p:sldId id="1277" r:id="rId588"/>
    <p:sldId id="1278" r:id="rId589"/>
    <p:sldId id="1279" r:id="rId590"/>
    <p:sldId id="1281" r:id="rId591"/>
    <p:sldId id="587" r:id="rId592"/>
    <p:sldId id="586" r:id="rId593"/>
    <p:sldId id="588" r:id="rId594"/>
    <p:sldId id="589" r:id="rId595"/>
    <p:sldId id="590" r:id="rId596"/>
    <p:sldId id="591" r:id="rId597"/>
    <p:sldId id="682" r:id="rId598"/>
    <p:sldId id="592" r:id="rId599"/>
    <p:sldId id="684" r:id="rId600"/>
    <p:sldId id="683" r:id="rId601"/>
    <p:sldId id="593" r:id="rId602"/>
    <p:sldId id="594" r:id="rId603"/>
    <p:sldId id="595" r:id="rId604"/>
    <p:sldId id="596" r:id="rId605"/>
    <p:sldId id="597" r:id="rId606"/>
    <p:sldId id="685" r:id="rId607"/>
    <p:sldId id="598" r:id="rId608"/>
    <p:sldId id="599" r:id="rId609"/>
    <p:sldId id="686" r:id="rId610"/>
    <p:sldId id="600" r:id="rId611"/>
    <p:sldId id="601" r:id="rId612"/>
    <p:sldId id="602" r:id="rId613"/>
    <p:sldId id="603" r:id="rId614"/>
    <p:sldId id="604" r:id="rId615"/>
    <p:sldId id="687" r:id="rId616"/>
    <p:sldId id="605" r:id="rId617"/>
    <p:sldId id="606" r:id="rId618"/>
    <p:sldId id="607" r:id="rId619"/>
    <p:sldId id="608" r:id="rId620"/>
    <p:sldId id="609" r:id="rId621"/>
    <p:sldId id="610" r:id="rId622"/>
    <p:sldId id="611" r:id="rId623"/>
    <p:sldId id="612" r:id="rId624"/>
    <p:sldId id="613" r:id="rId625"/>
    <p:sldId id="614" r:id="rId626"/>
    <p:sldId id="615" r:id="rId627"/>
    <p:sldId id="616" r:id="rId628"/>
    <p:sldId id="617" r:id="rId629"/>
    <p:sldId id="688" r:id="rId630"/>
    <p:sldId id="618" r:id="rId631"/>
    <p:sldId id="689" r:id="rId632"/>
    <p:sldId id="619" r:id="rId633"/>
    <p:sldId id="620" r:id="rId634"/>
    <p:sldId id="621" r:id="rId635"/>
    <p:sldId id="622" r:id="rId636"/>
    <p:sldId id="623" r:id="rId637"/>
    <p:sldId id="690" r:id="rId638"/>
    <p:sldId id="624" r:id="rId639"/>
    <p:sldId id="625" r:id="rId640"/>
    <p:sldId id="626" r:id="rId641"/>
    <p:sldId id="627" r:id="rId642"/>
    <p:sldId id="628" r:id="rId643"/>
    <p:sldId id="629" r:id="rId644"/>
    <p:sldId id="630" r:id="rId645"/>
    <p:sldId id="631" r:id="rId646"/>
    <p:sldId id="632" r:id="rId647"/>
    <p:sldId id="633" r:id="rId648"/>
    <p:sldId id="634" r:id="rId649"/>
    <p:sldId id="635" r:id="rId650"/>
    <p:sldId id="636" r:id="rId651"/>
    <p:sldId id="637" r:id="rId652"/>
    <p:sldId id="638" r:id="rId653"/>
    <p:sldId id="639" r:id="rId654"/>
    <p:sldId id="640" r:id="rId655"/>
    <p:sldId id="641" r:id="rId656"/>
    <p:sldId id="691" r:id="rId657"/>
    <p:sldId id="642" r:id="rId658"/>
    <p:sldId id="643" r:id="rId659"/>
    <p:sldId id="644" r:id="rId660"/>
    <p:sldId id="645" r:id="rId661"/>
    <p:sldId id="692" r:id="rId662"/>
    <p:sldId id="646" r:id="rId663"/>
    <p:sldId id="647" r:id="rId664"/>
    <p:sldId id="969" r:id="rId665"/>
    <p:sldId id="970" r:id="rId666"/>
    <p:sldId id="968" r:id="rId667"/>
    <p:sldId id="971" r:id="rId668"/>
    <p:sldId id="972" r:id="rId669"/>
    <p:sldId id="973" r:id="rId670"/>
    <p:sldId id="974" r:id="rId671"/>
    <p:sldId id="975" r:id="rId672"/>
    <p:sldId id="976" r:id="rId673"/>
    <p:sldId id="978" r:id="rId674"/>
    <p:sldId id="979" r:id="rId675"/>
    <p:sldId id="1207" r:id="rId676"/>
    <p:sldId id="1208" r:id="rId677"/>
    <p:sldId id="1211" r:id="rId678"/>
    <p:sldId id="1214" r:id="rId679"/>
    <p:sldId id="1209" r:id="rId680"/>
    <p:sldId id="1213" r:id="rId681"/>
    <p:sldId id="1210" r:id="rId682"/>
    <p:sldId id="1215" r:id="rId683"/>
    <p:sldId id="1217" r:id="rId684"/>
    <p:sldId id="1216" r:id="rId685"/>
    <p:sldId id="1218" r:id="rId686"/>
    <p:sldId id="1219" r:id="rId687"/>
    <p:sldId id="1220" r:id="rId688"/>
    <p:sldId id="1222" r:id="rId689"/>
    <p:sldId id="1221" r:id="rId690"/>
    <p:sldId id="1223" r:id="rId691"/>
    <p:sldId id="648" r:id="rId692"/>
    <p:sldId id="844" r:id="rId693"/>
    <p:sldId id="1058" r:id="rId694"/>
    <p:sldId id="649" r:id="rId695"/>
    <p:sldId id="650" r:id="rId696"/>
    <p:sldId id="651" r:id="rId697"/>
    <p:sldId id="652" r:id="rId698"/>
    <p:sldId id="653" r:id="rId699"/>
    <p:sldId id="654" r:id="rId700"/>
    <p:sldId id="693" r:id="rId701"/>
    <p:sldId id="655" r:id="rId702"/>
    <p:sldId id="656" r:id="rId703"/>
    <p:sldId id="657" r:id="rId704"/>
    <p:sldId id="658" r:id="rId705"/>
    <p:sldId id="659" r:id="rId706"/>
    <p:sldId id="660" r:id="rId707"/>
    <p:sldId id="661" r:id="rId708"/>
    <p:sldId id="1070" r:id="rId709"/>
    <p:sldId id="1072" r:id="rId710"/>
    <p:sldId id="1073" r:id="rId711"/>
    <p:sldId id="1075" r:id="rId712"/>
    <p:sldId id="1074" r:id="rId713"/>
    <p:sldId id="1076" r:id="rId714"/>
    <p:sldId id="1077" r:id="rId715"/>
    <p:sldId id="1078" r:id="rId716"/>
    <p:sldId id="1079" r:id="rId717"/>
    <p:sldId id="1080" r:id="rId718"/>
    <p:sldId id="1081" r:id="rId719"/>
    <p:sldId id="1082" r:id="rId720"/>
    <p:sldId id="1083" r:id="rId721"/>
    <p:sldId id="1084" r:id="rId722"/>
    <p:sldId id="1085" r:id="rId723"/>
    <p:sldId id="1086" r:id="rId724"/>
    <p:sldId id="1087" r:id="rId725"/>
    <p:sldId id="1088" r:id="rId726"/>
    <p:sldId id="1091" r:id="rId727"/>
    <p:sldId id="1071" r:id="rId728"/>
    <p:sldId id="1092" r:id="rId729"/>
    <p:sldId id="1093" r:id="rId730"/>
    <p:sldId id="1094" r:id="rId731"/>
    <p:sldId id="1096" r:id="rId732"/>
    <p:sldId id="1095" r:id="rId733"/>
    <p:sldId id="1097" r:id="rId734"/>
    <p:sldId id="1098" r:id="rId735"/>
    <p:sldId id="1099" r:id="rId736"/>
    <p:sldId id="1100" r:id="rId737"/>
    <p:sldId id="1102" r:id="rId738"/>
    <p:sldId id="1101" r:id="rId739"/>
    <p:sldId id="1103" r:id="rId740"/>
    <p:sldId id="1104" r:id="rId741"/>
    <p:sldId id="1106" r:id="rId742"/>
    <p:sldId id="1105" r:id="rId743"/>
    <p:sldId id="1107" r:id="rId744"/>
    <p:sldId id="1108" r:id="rId745"/>
    <p:sldId id="1109" r:id="rId746"/>
    <p:sldId id="1110" r:id="rId747"/>
    <p:sldId id="1111" r:id="rId748"/>
    <p:sldId id="1112" r:id="rId749"/>
    <p:sldId id="1113" r:id="rId750"/>
    <p:sldId id="1114" r:id="rId751"/>
    <p:sldId id="1115" r:id="rId752"/>
    <p:sldId id="1116" r:id="rId753"/>
    <p:sldId id="1117" r:id="rId754"/>
    <p:sldId id="1118" r:id="rId755"/>
    <p:sldId id="1119" r:id="rId756"/>
    <p:sldId id="1120" r:id="rId757"/>
    <p:sldId id="1121" r:id="rId758"/>
    <p:sldId id="1122" r:id="rId759"/>
    <p:sldId id="1123" r:id="rId760"/>
    <p:sldId id="1130" r:id="rId761"/>
    <p:sldId id="1124" r:id="rId762"/>
    <p:sldId id="1126" r:id="rId763"/>
    <p:sldId id="1125" r:id="rId764"/>
    <p:sldId id="1131" r:id="rId765"/>
    <p:sldId id="1128" r:id="rId766"/>
    <p:sldId id="662" r:id="rId767"/>
    <p:sldId id="998" r:id="rId768"/>
    <p:sldId id="999" r:id="rId769"/>
    <p:sldId id="663" r:id="rId770"/>
    <p:sldId id="984" r:id="rId771"/>
    <p:sldId id="985" r:id="rId772"/>
    <p:sldId id="986" r:id="rId773"/>
    <p:sldId id="987" r:id="rId774"/>
    <p:sldId id="988" r:id="rId775"/>
    <p:sldId id="989" r:id="rId776"/>
    <p:sldId id="694" r:id="rId777"/>
    <p:sldId id="695" r:id="rId778"/>
    <p:sldId id="696" r:id="rId779"/>
    <p:sldId id="697" r:id="rId780"/>
    <p:sldId id="698" r:id="rId781"/>
    <p:sldId id="699" r:id="rId782"/>
    <p:sldId id="700" r:id="rId783"/>
    <p:sldId id="701" r:id="rId784"/>
    <p:sldId id="702" r:id="rId785"/>
    <p:sldId id="1008" r:id="rId786"/>
    <p:sldId id="1007" r:id="rId787"/>
    <p:sldId id="1005" r:id="rId788"/>
    <p:sldId id="1006" r:id="rId789"/>
    <p:sldId id="1009" r:id="rId790"/>
    <p:sldId id="1139" r:id="rId791"/>
    <p:sldId id="1132" r:id="rId792"/>
    <p:sldId id="1133" r:id="rId793"/>
    <p:sldId id="1134" r:id="rId794"/>
    <p:sldId id="1135" r:id="rId795"/>
    <p:sldId id="1136" r:id="rId796"/>
    <p:sldId id="1137" r:id="rId797"/>
    <p:sldId id="1138" r:id="rId798"/>
    <p:sldId id="703" r:id="rId799"/>
    <p:sldId id="704" r:id="rId800"/>
    <p:sldId id="705" r:id="rId801"/>
    <p:sldId id="706" r:id="rId802"/>
    <p:sldId id="707" r:id="rId803"/>
    <p:sldId id="708" r:id="rId804"/>
    <p:sldId id="709" r:id="rId805"/>
    <p:sldId id="710" r:id="rId806"/>
    <p:sldId id="711" r:id="rId807"/>
    <p:sldId id="712" r:id="rId808"/>
    <p:sldId id="713" r:id="rId809"/>
    <p:sldId id="714" r:id="rId810"/>
    <p:sldId id="715" r:id="rId811"/>
    <p:sldId id="716" r:id="rId812"/>
    <p:sldId id="717" r:id="rId813"/>
    <p:sldId id="718" r:id="rId814"/>
    <p:sldId id="719" r:id="rId815"/>
    <p:sldId id="720" r:id="rId816"/>
    <p:sldId id="721" r:id="rId817"/>
    <p:sldId id="722" r:id="rId818"/>
    <p:sldId id="935" r:id="rId819"/>
    <p:sldId id="723" r:id="rId820"/>
    <p:sldId id="724" r:id="rId821"/>
    <p:sldId id="725" r:id="rId822"/>
    <p:sldId id="726" r:id="rId823"/>
    <p:sldId id="727" r:id="rId824"/>
    <p:sldId id="728" r:id="rId825"/>
    <p:sldId id="729" r:id="rId826"/>
    <p:sldId id="730" r:id="rId827"/>
    <p:sldId id="939" r:id="rId828"/>
    <p:sldId id="940" r:id="rId829"/>
    <p:sldId id="941" r:id="rId830"/>
    <p:sldId id="942" r:id="rId831"/>
    <p:sldId id="943" r:id="rId832"/>
    <p:sldId id="944" r:id="rId833"/>
    <p:sldId id="1012" r:id="rId834"/>
    <p:sldId id="761" r:id="rId835"/>
    <p:sldId id="762" r:id="rId836"/>
    <p:sldId id="902" r:id="rId837"/>
    <p:sldId id="1002" r:id="rId838"/>
    <p:sldId id="955" r:id="rId839"/>
    <p:sldId id="990" r:id="rId840"/>
    <p:sldId id="946" r:id="rId841"/>
    <p:sldId id="967" r:id="rId842"/>
    <p:sldId id="865" r:id="rId843"/>
    <p:sldId id="1001" r:id="rId844"/>
    <p:sldId id="1000" r:id="rId845"/>
    <p:sldId id="866" r:id="rId846"/>
    <p:sldId id="867" r:id="rId847"/>
    <p:sldId id="868" r:id="rId848"/>
    <p:sldId id="869" r:id="rId849"/>
    <p:sldId id="870" r:id="rId850"/>
    <p:sldId id="871" r:id="rId851"/>
    <p:sldId id="872" r:id="rId852"/>
    <p:sldId id="873" r:id="rId853"/>
    <p:sldId id="874" r:id="rId854"/>
    <p:sldId id="875" r:id="rId855"/>
    <p:sldId id="876" r:id="rId856"/>
    <p:sldId id="878" r:id="rId857"/>
    <p:sldId id="880" r:id="rId858"/>
    <p:sldId id="881" r:id="rId859"/>
    <p:sldId id="882" r:id="rId860"/>
    <p:sldId id="883" r:id="rId861"/>
    <p:sldId id="884" r:id="rId862"/>
    <p:sldId id="885" r:id="rId863"/>
    <p:sldId id="886" r:id="rId864"/>
    <p:sldId id="888" r:id="rId865"/>
    <p:sldId id="887" r:id="rId866"/>
    <p:sldId id="889" r:id="rId867"/>
    <p:sldId id="890" r:id="rId868"/>
    <p:sldId id="891" r:id="rId869"/>
    <p:sldId id="892" r:id="rId870"/>
    <p:sldId id="893" r:id="rId871"/>
    <p:sldId id="894" r:id="rId872"/>
    <p:sldId id="895" r:id="rId873"/>
    <p:sldId id="896" r:id="rId874"/>
    <p:sldId id="897" r:id="rId875"/>
    <p:sldId id="898" r:id="rId876"/>
    <p:sldId id="899" r:id="rId87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8"/>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112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Lst>
        </p14:section>
        <p14:section name="Tuples() " id="{124C063C-7D1E-4EA6-9014-0C2233A90746}">
          <p14:sldIdLst>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Lst>
        </p14:section>
        <p14:section name="Section 11" id="{C5BA11C0-22B8-4CB5-A4BE-717A86E65451}">
          <p14:sldIdLst>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1285"/>
            <p14:sldId id="858"/>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Lst>
        </p14:section>
        <p14:section name="Timing your code with Python" id="{1D7555DF-A502-4D55-AF69-0FF9CF86F78D}">
          <p14:sldIdLst>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45" autoAdjust="0"/>
  </p:normalViewPr>
  <p:slideViewPr>
    <p:cSldViewPr snapToGrid="0">
      <p:cViewPr varScale="1">
        <p:scale>
          <a:sx n="116" d="100"/>
          <a:sy n="116" d="100"/>
        </p:scale>
        <p:origin x="108" y="27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theme" Target="theme/theme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commentAuthors" Target="commentAuthor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notesMaster" Target="notesMasters/notesMaster1.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674</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686</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128</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177</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178</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179</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339</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672</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28.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3.xml"/><Relationship Id="rId89" Type="http://schemas.openxmlformats.org/officeDocument/2006/relationships/slide" Target="slide209.xml"/><Relationship Id="rId112" Type="http://schemas.openxmlformats.org/officeDocument/2006/relationships/slide" Target="slide459.xml"/><Relationship Id="rId133" Type="http://schemas.openxmlformats.org/officeDocument/2006/relationships/slide" Target="slide708.xml"/><Relationship Id="rId138" Type="http://schemas.openxmlformats.org/officeDocument/2006/relationships/slide" Target="slide798.xml"/><Relationship Id="rId16" Type="http://schemas.openxmlformats.org/officeDocument/2006/relationships/image" Target="../media/image15.png"/><Relationship Id="rId107" Type="http://schemas.openxmlformats.org/officeDocument/2006/relationships/slide" Target="slide38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3.xml"/><Relationship Id="rId79" Type="http://schemas.openxmlformats.org/officeDocument/2006/relationships/slide" Target="slide82.xml"/><Relationship Id="rId102" Type="http://schemas.openxmlformats.org/officeDocument/2006/relationships/slide" Target="slide315.xml"/><Relationship Id="rId123" Type="http://schemas.openxmlformats.org/officeDocument/2006/relationships/slide" Target="slide585.xml"/><Relationship Id="rId128" Type="http://schemas.openxmlformats.org/officeDocument/2006/relationships/slide" Target="slide647.xml"/><Relationship Id="rId5" Type="http://schemas.openxmlformats.org/officeDocument/2006/relationships/image" Target="../media/image4.png"/><Relationship Id="rId90" Type="http://schemas.openxmlformats.org/officeDocument/2006/relationships/slide" Target="slide215.xml"/><Relationship Id="rId95" Type="http://schemas.openxmlformats.org/officeDocument/2006/relationships/slide" Target="slide256.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65.xml"/><Relationship Id="rId118" Type="http://schemas.openxmlformats.org/officeDocument/2006/relationships/slide" Target="slide532.xml"/><Relationship Id="rId134" Type="http://schemas.openxmlformats.org/officeDocument/2006/relationships/slide" Target="slide766.xml"/><Relationship Id="rId139" Type="http://schemas.openxmlformats.org/officeDocument/2006/relationships/slide" Target="slide81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104.xml"/><Relationship Id="rId85" Type="http://schemas.openxmlformats.org/officeDocument/2006/relationships/slide" Target="slide141.xml"/><Relationship Id="rId93" Type="http://schemas.openxmlformats.org/officeDocument/2006/relationships/slide" Target="slide236.xml"/><Relationship Id="rId98" Type="http://schemas.openxmlformats.org/officeDocument/2006/relationships/slide" Target="slide283.xml"/><Relationship Id="rId121" Type="http://schemas.openxmlformats.org/officeDocument/2006/relationships/slide" Target="slide576.xml"/><Relationship Id="rId142" Type="http://schemas.openxmlformats.org/officeDocument/2006/relationships/slide" Target="slide838.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41.xml"/><Relationship Id="rId108" Type="http://schemas.openxmlformats.org/officeDocument/2006/relationships/slide" Target="slide397.xml"/><Relationship Id="rId116" Type="http://schemas.openxmlformats.org/officeDocument/2006/relationships/slide" Target="slide509.xml"/><Relationship Id="rId124" Type="http://schemas.openxmlformats.org/officeDocument/2006/relationships/slide" Target="slide588.xml"/><Relationship Id="rId129" Type="http://schemas.openxmlformats.org/officeDocument/2006/relationships/slide" Target="slide664.xml"/><Relationship Id="rId137" Type="http://schemas.openxmlformats.org/officeDocument/2006/relationships/slide" Target="slide790.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7.xml"/><Relationship Id="rId83" Type="http://schemas.openxmlformats.org/officeDocument/2006/relationships/slide" Target="slide131.xml"/><Relationship Id="rId88" Type="http://schemas.openxmlformats.org/officeDocument/2006/relationships/slide" Target="slide206.xml"/><Relationship Id="rId91" Type="http://schemas.openxmlformats.org/officeDocument/2006/relationships/slide" Target="slide230.xml"/><Relationship Id="rId96" Type="http://schemas.openxmlformats.org/officeDocument/2006/relationships/slide" Target="slide272.xml"/><Relationship Id="rId111" Type="http://schemas.openxmlformats.org/officeDocument/2006/relationships/slide" Target="slide445.xml"/><Relationship Id="rId132" Type="http://schemas.openxmlformats.org/officeDocument/2006/relationships/slide" Target="slide691.xml"/><Relationship Id="rId140" Type="http://schemas.openxmlformats.org/officeDocument/2006/relationships/slide" Target="slide827.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85.xml"/><Relationship Id="rId114" Type="http://schemas.openxmlformats.org/officeDocument/2006/relationships/slide" Target="slide486.xml"/><Relationship Id="rId119" Type="http://schemas.openxmlformats.org/officeDocument/2006/relationships/slide" Target="slide557.xml"/><Relationship Id="rId127" Type="http://schemas.openxmlformats.org/officeDocument/2006/relationships/slide" Target="slide624.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2.xml"/><Relationship Id="rId78" Type="http://schemas.openxmlformats.org/officeDocument/2006/relationships/slide" Target="slide54.xml"/><Relationship Id="rId81" Type="http://schemas.openxmlformats.org/officeDocument/2006/relationships/slide" Target="slide109.xml"/><Relationship Id="rId86" Type="http://schemas.openxmlformats.org/officeDocument/2006/relationships/slide" Target="slide169.xml"/><Relationship Id="rId94" Type="http://schemas.openxmlformats.org/officeDocument/2006/relationships/slide" Target="slide240.xml"/><Relationship Id="rId99" Type="http://schemas.openxmlformats.org/officeDocument/2006/relationships/slide" Target="slide306.xml"/><Relationship Id="rId101" Type="http://schemas.openxmlformats.org/officeDocument/2006/relationships/slide" Target="slide313.xml"/><Relationship Id="rId122" Type="http://schemas.openxmlformats.org/officeDocument/2006/relationships/slide" Target="slide582.xml"/><Relationship Id="rId130" Type="http://schemas.openxmlformats.org/officeDocument/2006/relationships/slide" Target="slide675.xml"/><Relationship Id="rId135" Type="http://schemas.openxmlformats.org/officeDocument/2006/relationships/slide" Target="slide776.xml"/><Relationship Id="rId143" Type="http://schemas.openxmlformats.org/officeDocument/2006/relationships/slide" Target="slide84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423.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31.xml"/><Relationship Id="rId97" Type="http://schemas.openxmlformats.org/officeDocument/2006/relationships/slide" Target="slide281.xml"/><Relationship Id="rId104" Type="http://schemas.openxmlformats.org/officeDocument/2006/relationships/slide" Target="slide361.xml"/><Relationship Id="rId120" Type="http://schemas.openxmlformats.org/officeDocument/2006/relationships/slide" Target="slide564.xml"/><Relationship Id="rId125" Type="http://schemas.openxmlformats.org/officeDocument/2006/relationships/slide" Target="slide591.xml"/><Relationship Id="rId141" Type="http://schemas.openxmlformats.org/officeDocument/2006/relationships/slide" Target="slide836.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34.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72.xml"/><Relationship Id="rId110" Type="http://schemas.openxmlformats.org/officeDocument/2006/relationships/slide" Target="slide425.xml"/><Relationship Id="rId115" Type="http://schemas.openxmlformats.org/officeDocument/2006/relationships/slide" Target="slide502.xml"/><Relationship Id="rId131" Type="http://schemas.openxmlformats.org/officeDocument/2006/relationships/slide" Target="slide687.xml"/><Relationship Id="rId136" Type="http://schemas.openxmlformats.org/officeDocument/2006/relationships/slide" Target="slide785.xml"/><Relationship Id="rId61" Type="http://schemas.openxmlformats.org/officeDocument/2006/relationships/image" Target="../media/image60.png"/><Relationship Id="rId82" Type="http://schemas.openxmlformats.org/officeDocument/2006/relationships/slide" Target="slide113.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46.xml"/><Relationship Id="rId100" Type="http://schemas.openxmlformats.org/officeDocument/2006/relationships/slide" Target="slide311.xml"/><Relationship Id="rId105" Type="http://schemas.openxmlformats.org/officeDocument/2006/relationships/slide" Target="slide378.xml"/><Relationship Id="rId126" Type="http://schemas.openxmlformats.org/officeDocument/2006/relationships/slide" Target="slide603.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8.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 Target="slide437.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99.wmf"/></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100.wmf"/><Relationship Id="rId4" Type="http://schemas.openxmlformats.org/officeDocument/2006/relationships/oleObject" Target="../embeddings/oleObject11.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5" Type="http://schemas.openxmlformats.org/officeDocument/2006/relationships/hyperlink" Target="https://www.teclado.com/30-days-of-python/python-30-day-9-enumerate-zip?__s=wj99fjkc10g15ts6m4rh" TargetMode="External"/><Relationship Id="rId4" Type="http://schemas.openxmlformats.org/officeDocument/2006/relationships/image" Target="../media/image101.wmf"/></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3.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4.wmf"/><Relationship Id="rId4" Type="http://schemas.openxmlformats.org/officeDocument/2006/relationships/oleObject" Target="../embeddings/oleObject15.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28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4.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5.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7.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126.wmf"/><Relationship Id="rId4" Type="http://schemas.openxmlformats.org/officeDocument/2006/relationships/oleObject" Target="../embeddings/oleObject21.bin"/></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2.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141.wmf"/><Relationship Id="rId4" Type="http://schemas.openxmlformats.org/officeDocument/2006/relationships/oleObject" Target="../embeddings/oleObject23.bin"/></Relationships>
</file>

<file path=ppt/slides/_rels/slide356.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50.wmf"/></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1.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0.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571.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3.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image" Target="../media/image162.wmf"/><Relationship Id="rId4" Type="http://schemas.openxmlformats.org/officeDocument/2006/relationships/oleObject" Target="../embeddings/oleObject26.bin"/></Relationships>
</file>

<file path=ppt/slides/_rels/slide587.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88.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67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67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4.wmf"/></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72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19.wmf"/><Relationship Id="rId4" Type="http://schemas.openxmlformats.org/officeDocument/2006/relationships/oleObject" Target="../embeddings/oleObject29.bin"/></Relationships>
</file>

<file path=ppt/slides/_rels/slide7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7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75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7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s://www.udemy.com/course/desktop-gui-python-tkinter/learn/lecture/16738726#search" TargetMode="External"/></Relationships>
</file>

<file path=ppt/slides/_rels/slide79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6.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comments" Target="../comments/comment3.xml"/></Relationships>
</file>

<file path=ppt/slides/_rels/slide79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96FA9-BEC7-4694-B6E6-98051A1CB3C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0A67EDB-E85C-4B9B-A9A0-9981EF3B9420}"/>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D899226-F295-4DE3-8B31-A6CD015C1A9A}"/>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27E7BE93-3396-4C4E-B523-BFEEBCC1F530}"/>
                  </a:ext>
                </a:extLst>
              </p:cNvPr>
              <p:cNvGraphicFramePr>
                <a:graphicFrameLocks noChangeAspect="1"/>
              </p:cNvGraphicFramePr>
              <p:nvPr>
                <p:extLst>
                  <p:ext uri="{D42A27DB-BD31-4B8C-83A1-F6EECF244321}">
                    <p14:modId xmlns:p14="http://schemas.microsoft.com/office/powerpoint/2010/main" val="968533578"/>
                  </p:ext>
                </p:extLst>
              </p:nvPr>
            </p:nvGraphicFramePr>
            <p:xfrm>
              <a:off x="838200" y="1825625"/>
              <a:ext cx="10515600" cy="4351338"/>
            </p:xfrm>
            <a:graphic>
              <a:graphicData uri="http://schemas.microsoft.com/office/powerpoint/2016/summaryzoom">
                <psuz:summaryZm>
                  <psuz:summaryZmObj sectionId="{446D0059-68CE-4DD9-8B89-A6AACE7AE25E}">
                    <psuz:zmPr id="{562E15D7-A975-4622-ADDC-EE86A703E208}" transitionDur="1000">
                      <p166:blipFill xmlns:p166="http://schemas.microsoft.com/office/powerpoint/2016/6/main">
                        <a:blip r:embed="rId2"/>
                        <a:stretch>
                          <a:fillRect/>
                        </a:stretch>
                      </p166:blipFill>
                      <p166:spPr xmlns:p166="http://schemas.microsoft.com/office/powerpoint/2016/6/main">
                        <a:xfrm>
                          <a:off x="1211058" y="103346"/>
                          <a:ext cx="870267" cy="489525"/>
                        </a:xfrm>
                        <a:prstGeom prst="rect">
                          <a:avLst/>
                        </a:prstGeom>
                        <a:ln w="3175">
                          <a:solidFill>
                            <a:prstClr val="ltGray"/>
                          </a:solidFill>
                        </a:ln>
                      </p166:spPr>
                    </psuz:zmPr>
                  </psuz:summaryZmObj>
                  <psuz:summaryZmObj sectionId="{86499CC7-6B6D-4587-AA7B-59179A13DF17}">
                    <psuz:zmPr id="{1A8F4EEB-FF42-47D6-B678-CFA567B96464}" transitionDur="1000">
                      <p166:blipFill xmlns:p166="http://schemas.microsoft.com/office/powerpoint/2016/6/main">
                        <a:blip r:embed="rId3"/>
                        <a:stretch>
                          <a:fillRect/>
                        </a:stretch>
                      </p166:blipFill>
                      <p166:spPr xmlns:p166="http://schemas.microsoft.com/office/powerpoint/2016/6/main">
                        <a:xfrm>
                          <a:off x="2113960" y="103346"/>
                          <a:ext cx="870267" cy="489525"/>
                        </a:xfrm>
                        <a:prstGeom prst="rect">
                          <a:avLst/>
                        </a:prstGeom>
                        <a:ln w="3175">
                          <a:solidFill>
                            <a:prstClr val="ltGray"/>
                          </a:solidFill>
                        </a:ln>
                      </p166:spPr>
                    </psuz:zmPr>
                  </psuz:summaryZmObj>
                  <psuz:summaryZmObj sectionId="{9A39BE65-5AC5-4A1E-B74C-0F81CDDA6538}">
                    <psuz:zmPr id="{FC6C3ED6-E83F-4B6E-AD82-E7B9EEFE4C55}" transitionDur="1000">
                      <p166:blipFill xmlns:p166="http://schemas.microsoft.com/office/powerpoint/2016/6/main">
                        <a:blip r:embed="rId4"/>
                        <a:stretch>
                          <a:fillRect/>
                        </a:stretch>
                      </p166:blipFill>
                      <p166:spPr xmlns:p166="http://schemas.microsoft.com/office/powerpoint/2016/6/main">
                        <a:xfrm>
                          <a:off x="3016862" y="103346"/>
                          <a:ext cx="870267" cy="489525"/>
                        </a:xfrm>
                        <a:prstGeom prst="rect">
                          <a:avLst/>
                        </a:prstGeom>
                        <a:ln w="3175">
                          <a:solidFill>
                            <a:prstClr val="ltGray"/>
                          </a:solidFill>
                        </a:ln>
                      </p166:spPr>
                    </psuz:zmPr>
                  </psuz:summaryZmObj>
                  <psuz:summaryZmObj sectionId="{5116B4F6-F2EF-437A-8E4B-C7E130894CA9}">
                    <psuz:zmPr id="{FCDFBFDB-0EAB-4780-9C5F-B5E08901B803}" transitionDur="1000">
                      <p166:blipFill xmlns:p166="http://schemas.microsoft.com/office/powerpoint/2016/6/main">
                        <a:blip r:embed="rId5"/>
                        <a:stretch>
                          <a:fillRect/>
                        </a:stretch>
                      </p166:blipFill>
                      <p166:spPr xmlns:p166="http://schemas.microsoft.com/office/powerpoint/2016/6/main">
                        <a:xfrm>
                          <a:off x="3919764" y="103346"/>
                          <a:ext cx="870267" cy="489525"/>
                        </a:xfrm>
                        <a:prstGeom prst="rect">
                          <a:avLst/>
                        </a:prstGeom>
                        <a:ln w="3175">
                          <a:solidFill>
                            <a:prstClr val="ltGray"/>
                          </a:solidFill>
                        </a:ln>
                      </p166:spPr>
                    </psuz:zmPr>
                  </psuz:summaryZmObj>
                  <psuz:summaryZmObj sectionId="{733CA848-2772-4868-B7C4-DF980742C4B5}">
                    <psuz:zmPr id="{A39D41B2-D2F3-4630-B74E-F8DB0DE09735}" transitionDur="1000">
                      <p166:blipFill xmlns:p166="http://schemas.microsoft.com/office/powerpoint/2016/6/main">
                        <a:blip r:embed="rId6"/>
                        <a:stretch>
                          <a:fillRect/>
                        </a:stretch>
                      </p166:blipFill>
                      <p166:spPr xmlns:p166="http://schemas.microsoft.com/office/powerpoint/2016/6/main">
                        <a:xfrm>
                          <a:off x="4822666" y="103346"/>
                          <a:ext cx="870267" cy="489525"/>
                        </a:xfrm>
                        <a:prstGeom prst="rect">
                          <a:avLst/>
                        </a:prstGeom>
                        <a:ln w="3175">
                          <a:solidFill>
                            <a:prstClr val="ltGray"/>
                          </a:solidFill>
                        </a:ln>
                      </p166:spPr>
                    </psuz:zmPr>
                  </psuz:summaryZmObj>
                  <psuz:summaryZmObj sectionId="{E274EFD5-5DDE-497D-AA02-3CBD8E871587}">
                    <psuz:zmPr id="{3025BE50-43EB-4790-9968-6D5C8A55717C}" transitionDur="1000">
                      <p166:blipFill xmlns:p166="http://schemas.microsoft.com/office/powerpoint/2016/6/main">
                        <a:blip r:embed="rId7"/>
                        <a:stretch>
                          <a:fillRect/>
                        </a:stretch>
                      </p166:blipFill>
                      <p166:spPr xmlns:p166="http://schemas.microsoft.com/office/powerpoint/2016/6/main">
                        <a:xfrm>
                          <a:off x="5725568" y="103346"/>
                          <a:ext cx="870267" cy="489525"/>
                        </a:xfrm>
                        <a:prstGeom prst="rect">
                          <a:avLst/>
                        </a:prstGeom>
                        <a:ln w="3175">
                          <a:solidFill>
                            <a:prstClr val="ltGray"/>
                          </a:solidFill>
                        </a:ln>
                      </p166:spPr>
                    </psuz:zmPr>
                  </psuz:summaryZmObj>
                  <psuz:summaryZmObj sectionId="{C094347F-E33C-4375-9070-5DDF095E9379}">
                    <psuz:zmPr id="{1CBC0CEA-598E-4592-8715-B42F92971A5E}" transitionDur="1000">
                      <p166:blipFill xmlns:p166="http://schemas.microsoft.com/office/powerpoint/2016/6/main">
                        <a:blip r:embed="rId8"/>
                        <a:stretch>
                          <a:fillRect/>
                        </a:stretch>
                      </p166:blipFill>
                      <p166:spPr xmlns:p166="http://schemas.microsoft.com/office/powerpoint/2016/6/main">
                        <a:xfrm>
                          <a:off x="6628470" y="103346"/>
                          <a:ext cx="870267" cy="489525"/>
                        </a:xfrm>
                        <a:prstGeom prst="rect">
                          <a:avLst/>
                        </a:prstGeom>
                        <a:ln w="3175">
                          <a:solidFill>
                            <a:prstClr val="ltGray"/>
                          </a:solidFill>
                        </a:ln>
                      </p166:spPr>
                    </psuz:zmPr>
                  </psuz:summaryZmObj>
                  <psuz:summaryZmObj sectionId="{124C063C-7D1E-4EA6-9014-0C2233A90746}">
                    <psuz:zmPr id="{2E343B94-E835-4C84-ADEB-2A921BA494ED}" transitionDur="1000">
                      <p166:blipFill xmlns:p166="http://schemas.microsoft.com/office/powerpoint/2016/6/main">
                        <a:blip r:embed="rId9"/>
                        <a:stretch>
                          <a:fillRect/>
                        </a:stretch>
                      </p166:blipFill>
                      <p166:spPr xmlns:p166="http://schemas.microsoft.com/office/powerpoint/2016/6/main">
                        <a:xfrm>
                          <a:off x="7531372" y="103346"/>
                          <a:ext cx="870267" cy="489525"/>
                        </a:xfrm>
                        <a:prstGeom prst="rect">
                          <a:avLst/>
                        </a:prstGeom>
                        <a:ln w="3175">
                          <a:solidFill>
                            <a:prstClr val="ltGray"/>
                          </a:solidFill>
                        </a:ln>
                      </p166:spPr>
                    </psuz:zmPr>
                  </psuz:summaryZmObj>
                  <psuz:summaryZmObj sectionId="{D43C45A2-D6C6-40DD-97F1-6F1D0E1DBF9A}">
                    <psuz:zmPr id="{FA37AEEE-74EE-49CC-88F9-E425A7CB8945}" transitionDur="1000">
                      <p166:blipFill xmlns:p166="http://schemas.microsoft.com/office/powerpoint/2016/6/main">
                        <a:blip r:embed="rId10"/>
                        <a:stretch>
                          <a:fillRect/>
                        </a:stretch>
                      </p166:blipFill>
                      <p166:spPr xmlns:p166="http://schemas.microsoft.com/office/powerpoint/2016/6/main">
                        <a:xfrm>
                          <a:off x="8434274" y="103346"/>
                          <a:ext cx="870267" cy="489525"/>
                        </a:xfrm>
                        <a:prstGeom prst="rect">
                          <a:avLst/>
                        </a:prstGeom>
                        <a:ln w="3175">
                          <a:solidFill>
                            <a:prstClr val="ltGray"/>
                          </a:solidFill>
                        </a:ln>
                      </p166:spPr>
                    </psuz:zmPr>
                  </psuz:summaryZmObj>
                  <psuz:summaryZmObj sectionId="{90CD52FB-87C2-44A2-80C2-EA7F4A04FE1E}">
                    <psuz:zmPr id="{08ABB673-CD2F-4F07-B560-F619110190CC}" transitionDur="1000">
                      <p166:blipFill xmlns:p166="http://schemas.microsoft.com/office/powerpoint/2016/6/main">
                        <a:blip r:embed="rId11"/>
                        <a:stretch>
                          <a:fillRect/>
                        </a:stretch>
                      </p166:blipFill>
                      <p166:spPr xmlns:p166="http://schemas.microsoft.com/office/powerpoint/2016/6/main">
                        <a:xfrm>
                          <a:off x="1211058" y="625506"/>
                          <a:ext cx="870267" cy="489525"/>
                        </a:xfrm>
                        <a:prstGeom prst="rect">
                          <a:avLst/>
                        </a:prstGeom>
                        <a:ln w="3175">
                          <a:solidFill>
                            <a:prstClr val="ltGray"/>
                          </a:solidFill>
                        </a:ln>
                      </p166:spPr>
                    </psuz:zmPr>
                  </psuz:summaryZmObj>
                  <psuz:summaryZmObj sectionId="{991E8CD9-9F53-499A-AFA9-E7B6A9112219}">
                    <psuz:zmPr id="{30CE3E9A-D14A-4717-9C6E-1394C93D1396}" transitionDur="1000">
                      <p166:blipFill xmlns:p166="http://schemas.microsoft.com/office/powerpoint/2016/6/main">
                        <a:blip r:embed="rId12"/>
                        <a:stretch>
                          <a:fillRect/>
                        </a:stretch>
                      </p166:blipFill>
                      <p166:spPr xmlns:p166="http://schemas.microsoft.com/office/powerpoint/2016/6/main">
                        <a:xfrm>
                          <a:off x="2113960" y="625506"/>
                          <a:ext cx="870267" cy="489525"/>
                        </a:xfrm>
                        <a:prstGeom prst="rect">
                          <a:avLst/>
                        </a:prstGeom>
                        <a:ln w="3175">
                          <a:solidFill>
                            <a:prstClr val="ltGray"/>
                          </a:solidFill>
                        </a:ln>
                      </p166:spPr>
                    </psuz:zmPr>
                  </psuz:summaryZmObj>
                  <psuz:summaryZmObj sectionId="{3CF8CC3D-BE27-4FEF-931F-B16A41C72558}">
                    <psuz:zmPr id="{85748BFF-C960-4E05-8633-3214915AB054}" transitionDur="1000">
                      <p166:blipFill xmlns:p166="http://schemas.microsoft.com/office/powerpoint/2016/6/main">
                        <a:blip r:embed="rId13"/>
                        <a:stretch>
                          <a:fillRect/>
                        </a:stretch>
                      </p166:blipFill>
                      <p166:spPr xmlns:p166="http://schemas.microsoft.com/office/powerpoint/2016/6/main">
                        <a:xfrm>
                          <a:off x="3016862" y="625506"/>
                          <a:ext cx="870267" cy="489525"/>
                        </a:xfrm>
                        <a:prstGeom prst="rect">
                          <a:avLst/>
                        </a:prstGeom>
                        <a:ln w="3175">
                          <a:solidFill>
                            <a:prstClr val="ltGray"/>
                          </a:solidFill>
                        </a:ln>
                      </p166:spPr>
                    </psuz:zmPr>
                  </psuz:summaryZmObj>
                  <psuz:summaryZmObj sectionId="{56C92FB1-E616-4DA5-9C01-E460B1826D6C}">
                    <psuz:zmPr id="{054B3EBF-4456-4C7A-B818-CA9DBFB5C41C}" transitionDur="1000">
                      <p166:blipFill xmlns:p166="http://schemas.microsoft.com/office/powerpoint/2016/6/main">
                        <a:blip r:embed="rId14"/>
                        <a:stretch>
                          <a:fillRect/>
                        </a:stretch>
                      </p166:blipFill>
                      <p166:spPr xmlns:p166="http://schemas.microsoft.com/office/powerpoint/2016/6/main">
                        <a:xfrm>
                          <a:off x="3919764" y="625506"/>
                          <a:ext cx="870267" cy="489525"/>
                        </a:xfrm>
                        <a:prstGeom prst="rect">
                          <a:avLst/>
                        </a:prstGeom>
                        <a:ln w="3175">
                          <a:solidFill>
                            <a:prstClr val="ltGray"/>
                          </a:solidFill>
                        </a:ln>
                      </p166:spPr>
                    </psuz:zmPr>
                  </psuz:summaryZmObj>
                  <psuz:summaryZmObj sectionId="{722A7C2E-FAFD-422A-B19E-A39788675F00}">
                    <psuz:zmPr id="{78E396C7-18E9-4F8F-893D-4EA34587FA2D}" transitionDur="1000">
                      <p166:blipFill xmlns:p166="http://schemas.microsoft.com/office/powerpoint/2016/6/main">
                        <a:blip r:embed="rId15"/>
                        <a:stretch>
                          <a:fillRect/>
                        </a:stretch>
                      </p166:blipFill>
                      <p166:spPr xmlns:p166="http://schemas.microsoft.com/office/powerpoint/2016/6/main">
                        <a:xfrm>
                          <a:off x="4822666" y="625506"/>
                          <a:ext cx="870267" cy="489525"/>
                        </a:xfrm>
                        <a:prstGeom prst="rect">
                          <a:avLst/>
                        </a:prstGeom>
                        <a:ln w="3175">
                          <a:solidFill>
                            <a:prstClr val="ltGray"/>
                          </a:solidFill>
                        </a:ln>
                      </p166:spPr>
                    </psuz:zmPr>
                  </psuz:summaryZmObj>
                  <psuz:summaryZmObj sectionId="{911045AB-7BE3-419B-819B-7C6B03C81253}">
                    <psuz:zmPr id="{A3B7B390-1BBE-4744-9FC9-FC91523CF03A}" transitionDur="1000">
                      <p166:blipFill xmlns:p166="http://schemas.microsoft.com/office/powerpoint/2016/6/main">
                        <a:blip r:embed="rId16"/>
                        <a:stretch>
                          <a:fillRect/>
                        </a:stretch>
                      </p166:blipFill>
                      <p166:spPr xmlns:p166="http://schemas.microsoft.com/office/powerpoint/2016/6/main">
                        <a:xfrm>
                          <a:off x="5725568" y="625506"/>
                          <a:ext cx="870267" cy="489525"/>
                        </a:xfrm>
                        <a:prstGeom prst="rect">
                          <a:avLst/>
                        </a:prstGeom>
                        <a:ln w="3175">
                          <a:solidFill>
                            <a:prstClr val="ltGray"/>
                          </a:solidFill>
                        </a:ln>
                      </p166:spPr>
                    </psuz:zmPr>
                  </psuz:summaryZmObj>
                  <psuz:summaryZmObj sectionId="{AC30B3E3-5BFA-47C8-9565-739FCA67AF89}">
                    <psuz:zmPr id="{1AA1D0BD-1782-4454-BAEC-14361D3D5FDE}" transitionDur="1000">
                      <p166:blipFill xmlns:p166="http://schemas.microsoft.com/office/powerpoint/2016/6/main">
                        <a:blip r:embed="rId17"/>
                        <a:stretch>
                          <a:fillRect/>
                        </a:stretch>
                      </p166:blipFill>
                      <p166:spPr xmlns:p166="http://schemas.microsoft.com/office/powerpoint/2016/6/main">
                        <a:xfrm>
                          <a:off x="6628470" y="625506"/>
                          <a:ext cx="870267" cy="489525"/>
                        </a:xfrm>
                        <a:prstGeom prst="rect">
                          <a:avLst/>
                        </a:prstGeom>
                        <a:ln w="3175">
                          <a:solidFill>
                            <a:prstClr val="ltGray"/>
                          </a:solidFill>
                        </a:ln>
                      </p166:spPr>
                    </psuz:zmPr>
                  </psuz:summaryZmObj>
                  <psuz:summaryZmObj sectionId="{1212C972-11D1-407A-9BC2-5E1FFB47B952}">
                    <psuz:zmPr id="{480D3458-8BD4-47A9-AEF2-6E41C2EA4224}" transitionDur="1000">
                      <p166:blipFill xmlns:p166="http://schemas.microsoft.com/office/powerpoint/2016/6/main">
                        <a:blip r:embed="rId18"/>
                        <a:stretch>
                          <a:fillRect/>
                        </a:stretch>
                      </p166:blipFill>
                      <p166:spPr xmlns:p166="http://schemas.microsoft.com/office/powerpoint/2016/6/main">
                        <a:xfrm>
                          <a:off x="7531372" y="625506"/>
                          <a:ext cx="870267" cy="489525"/>
                        </a:xfrm>
                        <a:prstGeom prst="rect">
                          <a:avLst/>
                        </a:prstGeom>
                        <a:ln w="3175">
                          <a:solidFill>
                            <a:prstClr val="ltGray"/>
                          </a:solidFill>
                        </a:ln>
                      </p166:spPr>
                    </psuz:zmPr>
                  </psuz:summaryZmObj>
                  <psuz:summaryZmObj sectionId="{0A01A933-B389-4F6E-B4C9-C7E94A9CCB9E}">
                    <psuz:zmPr id="{16EE8C65-30EE-460E-AE7D-F8098563916E}" transitionDur="1000">
                      <p166:blipFill xmlns:p166="http://schemas.microsoft.com/office/powerpoint/2016/6/main">
                        <a:blip r:embed="rId19"/>
                        <a:stretch>
                          <a:fillRect/>
                        </a:stretch>
                      </p166:blipFill>
                      <p166:spPr xmlns:p166="http://schemas.microsoft.com/office/powerpoint/2016/6/main">
                        <a:xfrm>
                          <a:off x="8434274" y="625506"/>
                          <a:ext cx="870267" cy="489525"/>
                        </a:xfrm>
                        <a:prstGeom prst="rect">
                          <a:avLst/>
                        </a:prstGeom>
                        <a:ln w="3175">
                          <a:solidFill>
                            <a:prstClr val="ltGray"/>
                          </a:solidFill>
                        </a:ln>
                      </p166:spPr>
                    </psuz:zmPr>
                  </psuz:summaryZmObj>
                  <psuz:summaryZmObj sectionId="{F137D02F-EF94-4F88-ACD7-257826DC51AD}">
                    <psuz:zmPr id="{9306F6CF-207F-48DD-854B-3E4B99A0A154}" transitionDur="1000">
                      <p166:blipFill xmlns:p166="http://schemas.microsoft.com/office/powerpoint/2016/6/main">
                        <a:blip r:embed="rId20"/>
                        <a:stretch>
                          <a:fillRect/>
                        </a:stretch>
                      </p166:blipFill>
                      <p166:spPr xmlns:p166="http://schemas.microsoft.com/office/powerpoint/2016/6/main">
                        <a:xfrm>
                          <a:off x="1211058" y="1147666"/>
                          <a:ext cx="870267" cy="489525"/>
                        </a:xfrm>
                        <a:prstGeom prst="rect">
                          <a:avLst/>
                        </a:prstGeom>
                        <a:ln w="3175">
                          <a:solidFill>
                            <a:prstClr val="ltGray"/>
                          </a:solidFill>
                        </a:ln>
                      </p166:spPr>
                    </psuz:zmPr>
                  </psuz:summaryZmObj>
                  <psuz:summaryZmObj sectionId="{9025F62C-30A0-4A8E-A3B5-6F70A04C7BB6}">
                    <psuz:zmPr id="{0A50AD93-87A1-495B-A03E-036A5F5EE4F0}" transitionDur="1000">
                      <p166:blipFill xmlns:p166="http://schemas.microsoft.com/office/powerpoint/2016/6/main">
                        <a:blip r:embed="rId21"/>
                        <a:stretch>
                          <a:fillRect/>
                        </a:stretch>
                      </p166:blipFill>
                      <p166:spPr xmlns:p166="http://schemas.microsoft.com/office/powerpoint/2016/6/main">
                        <a:xfrm>
                          <a:off x="2113960" y="1147666"/>
                          <a:ext cx="870267" cy="489525"/>
                        </a:xfrm>
                        <a:prstGeom prst="rect">
                          <a:avLst/>
                        </a:prstGeom>
                        <a:ln w="3175">
                          <a:solidFill>
                            <a:prstClr val="ltGray"/>
                          </a:solidFill>
                        </a:ln>
                      </p166:spPr>
                    </psuz:zmPr>
                  </psuz:summaryZmObj>
                  <psuz:summaryZmObj sectionId="{8F9D443B-133D-49F0-BC9D-F14ED762F971}">
                    <psuz:zmPr id="{5119449B-9C65-48CA-B097-968ADF9E8A9A}" transitionDur="1000">
                      <p166:blipFill xmlns:p166="http://schemas.microsoft.com/office/powerpoint/2016/6/main">
                        <a:blip r:embed="rId22"/>
                        <a:stretch>
                          <a:fillRect/>
                        </a:stretch>
                      </p166:blipFill>
                      <p166:spPr xmlns:p166="http://schemas.microsoft.com/office/powerpoint/2016/6/main">
                        <a:xfrm>
                          <a:off x="3016862" y="1147666"/>
                          <a:ext cx="870267" cy="489525"/>
                        </a:xfrm>
                        <a:prstGeom prst="rect">
                          <a:avLst/>
                        </a:prstGeom>
                        <a:ln w="3175">
                          <a:solidFill>
                            <a:prstClr val="ltGray"/>
                          </a:solidFill>
                        </a:ln>
                      </p166:spPr>
                    </psuz:zmPr>
                  </psuz:summaryZmObj>
                  <psuz:summaryZmObj sectionId="{8F37B1E3-7263-4F69-9DCA-A151B566D745}">
                    <psuz:zmPr id="{B937F562-2CC0-4A67-96EF-54395FB035F0}" transitionDur="1000">
                      <p166:blipFill xmlns:p166="http://schemas.microsoft.com/office/powerpoint/2016/6/main">
                        <a:blip r:embed="rId23"/>
                        <a:stretch>
                          <a:fillRect/>
                        </a:stretch>
                      </p166:blipFill>
                      <p166:spPr xmlns:p166="http://schemas.microsoft.com/office/powerpoint/2016/6/main">
                        <a:xfrm>
                          <a:off x="3919764" y="1147666"/>
                          <a:ext cx="870267" cy="489525"/>
                        </a:xfrm>
                        <a:prstGeom prst="rect">
                          <a:avLst/>
                        </a:prstGeom>
                        <a:ln w="3175">
                          <a:solidFill>
                            <a:prstClr val="ltGray"/>
                          </a:solidFill>
                        </a:ln>
                      </p166:spPr>
                    </psuz:zmPr>
                  </psuz:summaryZmObj>
                  <psuz:summaryZmObj sectionId="{969F0992-D699-4377-BEF7-F7CD932AC5AA}">
                    <psuz:zmPr id="{69E8676A-2B27-494E-A6F2-F3A5E6E3F789}" transitionDur="1000">
                      <p166:blipFill xmlns:p166="http://schemas.microsoft.com/office/powerpoint/2016/6/main">
                        <a:blip r:embed="rId24"/>
                        <a:stretch>
                          <a:fillRect/>
                        </a:stretch>
                      </p166:blipFill>
                      <p166:spPr xmlns:p166="http://schemas.microsoft.com/office/powerpoint/2016/6/main">
                        <a:xfrm>
                          <a:off x="4822666" y="1147666"/>
                          <a:ext cx="870267" cy="489525"/>
                        </a:xfrm>
                        <a:prstGeom prst="rect">
                          <a:avLst/>
                        </a:prstGeom>
                        <a:ln w="3175">
                          <a:solidFill>
                            <a:prstClr val="ltGray"/>
                          </a:solidFill>
                        </a:ln>
                      </p166:spPr>
                    </psuz:zmPr>
                  </psuz:summaryZmObj>
                  <psuz:summaryZmObj sectionId="{0B67FDC1-2DEE-4E5D-9896-F78821A11F3F}">
                    <psuz:zmPr id="{7101CB7C-39BE-4A9A-B3E0-558B1C184B30}" transitionDur="1000">
                      <p166:blipFill xmlns:p166="http://schemas.microsoft.com/office/powerpoint/2016/6/main">
                        <a:blip r:embed="rId25"/>
                        <a:stretch>
                          <a:fillRect/>
                        </a:stretch>
                      </p166:blipFill>
                      <p166:spPr xmlns:p166="http://schemas.microsoft.com/office/powerpoint/2016/6/main">
                        <a:xfrm>
                          <a:off x="5725568" y="1147666"/>
                          <a:ext cx="870267" cy="489525"/>
                        </a:xfrm>
                        <a:prstGeom prst="rect">
                          <a:avLst/>
                        </a:prstGeom>
                        <a:ln w="3175">
                          <a:solidFill>
                            <a:prstClr val="ltGray"/>
                          </a:solidFill>
                        </a:ln>
                      </p166:spPr>
                    </psuz:zmPr>
                  </psuz:summaryZmObj>
                  <psuz:summaryZmObj sectionId="{E30ADD5B-733E-4733-BFD3-9DA4D1885404}">
                    <psuz:zmPr id="{E8D0A4A1-812E-4A1B-A22B-B7866BBB33DF}" transitionDur="1000">
                      <p166:blipFill xmlns:p166="http://schemas.microsoft.com/office/powerpoint/2016/6/main">
                        <a:blip r:embed="rId26"/>
                        <a:stretch>
                          <a:fillRect/>
                        </a:stretch>
                      </p166:blipFill>
                      <p166:spPr xmlns:p166="http://schemas.microsoft.com/office/powerpoint/2016/6/main">
                        <a:xfrm>
                          <a:off x="6628470" y="1147666"/>
                          <a:ext cx="870267" cy="489525"/>
                        </a:xfrm>
                        <a:prstGeom prst="rect">
                          <a:avLst/>
                        </a:prstGeom>
                        <a:ln w="3175">
                          <a:solidFill>
                            <a:prstClr val="ltGray"/>
                          </a:solidFill>
                        </a:ln>
                      </p166:spPr>
                    </psuz:zmPr>
                  </psuz:summaryZmObj>
                  <psuz:summaryZmObj sectionId="{84AB2743-A6D7-4969-A055-072AA0A8B088}">
                    <psuz:zmPr id="{70B25A69-54EC-40AB-85BE-6808A36DBD59}" transitionDur="1000">
                      <p166:blipFill xmlns:p166="http://schemas.microsoft.com/office/powerpoint/2016/6/main">
                        <a:blip r:embed="rId27"/>
                        <a:stretch>
                          <a:fillRect/>
                        </a:stretch>
                      </p166:blipFill>
                      <p166:spPr xmlns:p166="http://schemas.microsoft.com/office/powerpoint/2016/6/main">
                        <a:xfrm>
                          <a:off x="7531372" y="1147666"/>
                          <a:ext cx="870267" cy="489525"/>
                        </a:xfrm>
                        <a:prstGeom prst="rect">
                          <a:avLst/>
                        </a:prstGeom>
                        <a:ln w="3175">
                          <a:solidFill>
                            <a:prstClr val="ltGray"/>
                          </a:solidFill>
                        </a:ln>
                      </p166:spPr>
                    </psuz:zmPr>
                  </psuz:summaryZmObj>
                  <psuz:summaryZmObj sectionId="{E54E83BD-A613-44BD-9B9F-3800B27B71BC}">
                    <psuz:zmPr id="{1AA46791-56DA-45B2-BE2C-181E1EB47BFF}" transitionDur="1000">
                      <p166:blipFill xmlns:p166="http://schemas.microsoft.com/office/powerpoint/2016/6/main">
                        <a:blip r:embed="rId28"/>
                        <a:stretch>
                          <a:fillRect/>
                        </a:stretch>
                      </p166:blipFill>
                      <p166:spPr xmlns:p166="http://schemas.microsoft.com/office/powerpoint/2016/6/main">
                        <a:xfrm>
                          <a:off x="8434274" y="1147666"/>
                          <a:ext cx="870267" cy="489525"/>
                        </a:xfrm>
                        <a:prstGeom prst="rect">
                          <a:avLst/>
                        </a:prstGeom>
                        <a:ln w="3175">
                          <a:solidFill>
                            <a:prstClr val="ltGray"/>
                          </a:solidFill>
                        </a:ln>
                      </p166:spPr>
                    </psuz:zmPr>
                  </psuz:summaryZmObj>
                  <psuz:summaryZmObj sectionId="{5DAC6FEE-5F16-49E3-913E-03D76576D6AA}">
                    <psuz:zmPr id="{5370F166-E7A4-4BB2-8578-F76032FCBA24}" transitionDur="1000">
                      <p166:blipFill xmlns:p166="http://schemas.microsoft.com/office/powerpoint/2016/6/main">
                        <a:blip r:embed="rId29"/>
                        <a:stretch>
                          <a:fillRect/>
                        </a:stretch>
                      </p166:blipFill>
                      <p166:spPr xmlns:p166="http://schemas.microsoft.com/office/powerpoint/2016/6/main">
                        <a:xfrm>
                          <a:off x="1211058" y="1669826"/>
                          <a:ext cx="870267" cy="489525"/>
                        </a:xfrm>
                        <a:prstGeom prst="rect">
                          <a:avLst/>
                        </a:prstGeom>
                        <a:ln w="3175">
                          <a:solidFill>
                            <a:prstClr val="ltGray"/>
                          </a:solidFill>
                        </a:ln>
                      </p166:spPr>
                    </psuz:zmPr>
                  </psuz:summaryZmObj>
                  <psuz:summaryZmObj sectionId="{D04DAC68-CBE8-44C1-B1EA-F56C5A362F84}">
                    <psuz:zmPr id="{45CB85E7-C183-422D-86F5-3E96F970C34E}" transitionDur="1000">
                      <p166:blipFill xmlns:p166="http://schemas.microsoft.com/office/powerpoint/2016/6/main">
                        <a:blip r:embed="rId30"/>
                        <a:stretch>
                          <a:fillRect/>
                        </a:stretch>
                      </p166:blipFill>
                      <p166:spPr xmlns:p166="http://schemas.microsoft.com/office/powerpoint/2016/6/main">
                        <a:xfrm>
                          <a:off x="2113960" y="1669826"/>
                          <a:ext cx="870267" cy="489525"/>
                        </a:xfrm>
                        <a:prstGeom prst="rect">
                          <a:avLst/>
                        </a:prstGeom>
                        <a:ln w="3175">
                          <a:solidFill>
                            <a:prstClr val="ltGray"/>
                          </a:solidFill>
                        </a:ln>
                      </p166:spPr>
                    </psuz:zmPr>
                  </psuz:summaryZmObj>
                  <psuz:summaryZmObj sectionId="{B5105286-E4BD-42CB-A4C6-AC933149EE68}">
                    <psuz:zmPr id="{3AD40932-8716-4111-8472-6E0D690C507A}" transitionDur="1000">
                      <p166:blipFill xmlns:p166="http://schemas.microsoft.com/office/powerpoint/2016/6/main">
                        <a:blip r:embed="rId31"/>
                        <a:stretch>
                          <a:fillRect/>
                        </a:stretch>
                      </p166:blipFill>
                      <p166:spPr xmlns:p166="http://schemas.microsoft.com/office/powerpoint/2016/6/main">
                        <a:xfrm>
                          <a:off x="3016862" y="1669826"/>
                          <a:ext cx="870267" cy="489525"/>
                        </a:xfrm>
                        <a:prstGeom prst="rect">
                          <a:avLst/>
                        </a:prstGeom>
                        <a:ln w="3175">
                          <a:solidFill>
                            <a:prstClr val="ltGray"/>
                          </a:solidFill>
                        </a:ln>
                      </p166:spPr>
                    </psuz:zmPr>
                  </psuz:summaryZmObj>
                  <psuz:summaryZmObj sectionId="{8B3F1457-D545-468C-A355-5BA087E9E9C4}">
                    <psuz:zmPr id="{FF3798E1-2061-43D7-80B2-AD334E71A643}" transitionDur="1000">
                      <p166:blipFill xmlns:p166="http://schemas.microsoft.com/office/powerpoint/2016/6/main">
                        <a:blip r:embed="rId32"/>
                        <a:stretch>
                          <a:fillRect/>
                        </a:stretch>
                      </p166:blipFill>
                      <p166:spPr xmlns:p166="http://schemas.microsoft.com/office/powerpoint/2016/6/main">
                        <a:xfrm>
                          <a:off x="3919764" y="1669826"/>
                          <a:ext cx="870267" cy="489525"/>
                        </a:xfrm>
                        <a:prstGeom prst="rect">
                          <a:avLst/>
                        </a:prstGeom>
                        <a:ln w="3175">
                          <a:solidFill>
                            <a:prstClr val="ltGray"/>
                          </a:solidFill>
                        </a:ln>
                      </p166:spPr>
                    </psuz:zmPr>
                  </psuz:summaryZmObj>
                  <psuz:summaryZmObj sectionId="{E609EAFC-409E-4C60-B747-01B3C9B953C5}">
                    <psuz:zmPr id="{45EE2045-06E5-48A1-94DE-E46EE21717A6}" transitionDur="1000">
                      <p166:blipFill xmlns:p166="http://schemas.microsoft.com/office/powerpoint/2016/6/main">
                        <a:blip r:embed="rId33"/>
                        <a:stretch>
                          <a:fillRect/>
                        </a:stretch>
                      </p166:blipFill>
                      <p166:spPr xmlns:p166="http://schemas.microsoft.com/office/powerpoint/2016/6/main">
                        <a:xfrm>
                          <a:off x="4822666" y="1669826"/>
                          <a:ext cx="870267" cy="489525"/>
                        </a:xfrm>
                        <a:prstGeom prst="rect">
                          <a:avLst/>
                        </a:prstGeom>
                        <a:ln w="3175">
                          <a:solidFill>
                            <a:prstClr val="ltGray"/>
                          </a:solidFill>
                        </a:ln>
                      </p166:spPr>
                    </psuz:zmPr>
                  </psuz:summaryZmObj>
                  <psuz:summaryZmObj sectionId="{4138EFE4-36BC-448B-9B75-451D32E26B92}">
                    <psuz:zmPr id="{4861E346-FCBA-4170-B765-7F91083BBFDB}" transitionDur="1000">
                      <p166:blipFill xmlns:p166="http://schemas.microsoft.com/office/powerpoint/2016/6/main">
                        <a:blip r:embed="rId34"/>
                        <a:stretch>
                          <a:fillRect/>
                        </a:stretch>
                      </p166:blipFill>
                      <p166:spPr xmlns:p166="http://schemas.microsoft.com/office/powerpoint/2016/6/main">
                        <a:xfrm>
                          <a:off x="5725568" y="1669826"/>
                          <a:ext cx="870267" cy="489525"/>
                        </a:xfrm>
                        <a:prstGeom prst="rect">
                          <a:avLst/>
                        </a:prstGeom>
                        <a:ln w="3175">
                          <a:solidFill>
                            <a:prstClr val="ltGray"/>
                          </a:solidFill>
                        </a:ln>
                      </p166:spPr>
                    </psuz:zmPr>
                  </psuz:summaryZmObj>
                  <psuz:summaryZmObj sectionId="{4747BE42-EE27-4203-BA58-B5294DFAA379}">
                    <psuz:zmPr id="{95C36237-2FC5-4D14-A873-F919E7026025}" transitionDur="1000">
                      <p166:blipFill xmlns:p166="http://schemas.microsoft.com/office/powerpoint/2016/6/main">
                        <a:blip r:embed="rId35"/>
                        <a:stretch>
                          <a:fillRect/>
                        </a:stretch>
                      </p166:blipFill>
                      <p166:spPr xmlns:p166="http://schemas.microsoft.com/office/powerpoint/2016/6/main">
                        <a:xfrm>
                          <a:off x="6628470" y="1669826"/>
                          <a:ext cx="870267" cy="489525"/>
                        </a:xfrm>
                        <a:prstGeom prst="rect">
                          <a:avLst/>
                        </a:prstGeom>
                        <a:ln w="3175">
                          <a:solidFill>
                            <a:prstClr val="ltGray"/>
                          </a:solidFill>
                        </a:ln>
                      </p166:spPr>
                    </psuz:zmPr>
                  </psuz:summaryZmObj>
                  <psuz:summaryZmObj sectionId="{F0A46D6A-DD7F-4FFF-B3C5-BF1056DFC7B7}">
                    <psuz:zmPr id="{E1605C76-6EE5-4E62-B2CC-045F2E349BA1}" transitionDur="1000">
                      <p166:blipFill xmlns:p166="http://schemas.microsoft.com/office/powerpoint/2016/6/main">
                        <a:blip r:embed="rId36"/>
                        <a:stretch>
                          <a:fillRect/>
                        </a:stretch>
                      </p166:blipFill>
                      <p166:spPr xmlns:p166="http://schemas.microsoft.com/office/powerpoint/2016/6/main">
                        <a:xfrm>
                          <a:off x="7531372" y="1669826"/>
                          <a:ext cx="870267" cy="489525"/>
                        </a:xfrm>
                        <a:prstGeom prst="rect">
                          <a:avLst/>
                        </a:prstGeom>
                        <a:ln w="3175">
                          <a:solidFill>
                            <a:prstClr val="ltGray"/>
                          </a:solidFill>
                        </a:ln>
                      </p166:spPr>
                    </psuz:zmPr>
                  </psuz:summaryZmObj>
                  <psuz:summaryZmObj sectionId="{78CD57D9-3EE0-4440-93A3-AD597D00ED85}">
                    <psuz:zmPr id="{49DB61E6-BB52-4531-A5AC-C9E6136CE1FF}" transitionDur="1000">
                      <p166:blipFill xmlns:p166="http://schemas.microsoft.com/office/powerpoint/2016/6/main">
                        <a:blip r:embed="rId37"/>
                        <a:stretch>
                          <a:fillRect/>
                        </a:stretch>
                      </p166:blipFill>
                      <p166:spPr xmlns:p166="http://schemas.microsoft.com/office/powerpoint/2016/6/main">
                        <a:xfrm>
                          <a:off x="8434274" y="1669826"/>
                          <a:ext cx="870267" cy="489525"/>
                        </a:xfrm>
                        <a:prstGeom prst="rect">
                          <a:avLst/>
                        </a:prstGeom>
                        <a:ln w="3175">
                          <a:solidFill>
                            <a:prstClr val="ltGray"/>
                          </a:solidFill>
                        </a:ln>
                      </p166:spPr>
                    </psuz:zmPr>
                  </psuz:summaryZmObj>
                  <psuz:summaryZmObj sectionId="{508B7C8E-D03E-4874-B95F-025BD931193F}">
                    <psuz:zmPr id="{44D7A2DB-3285-48C6-9294-E53E8609AD3D}" transitionDur="1000">
                      <p166:blipFill xmlns:p166="http://schemas.microsoft.com/office/powerpoint/2016/6/main">
                        <a:blip r:embed="rId38"/>
                        <a:stretch>
                          <a:fillRect/>
                        </a:stretch>
                      </p166:blipFill>
                      <p166:spPr xmlns:p166="http://schemas.microsoft.com/office/powerpoint/2016/6/main">
                        <a:xfrm>
                          <a:off x="1211058" y="2191986"/>
                          <a:ext cx="870267" cy="489525"/>
                        </a:xfrm>
                        <a:prstGeom prst="rect">
                          <a:avLst/>
                        </a:prstGeom>
                        <a:ln w="3175">
                          <a:solidFill>
                            <a:prstClr val="ltGray"/>
                          </a:solidFill>
                        </a:ln>
                      </p166:spPr>
                    </psuz:zmPr>
                  </psuz:summaryZmObj>
                  <psuz:summaryZmObj sectionId="{5C000D7F-8F1E-454D-AC62-D01ABF9FF072}">
                    <psuz:zmPr id="{0AD59D4B-9527-47C2-A8D1-8EFAFB4CF5F5}" transitionDur="1000">
                      <p166:blipFill xmlns:p166="http://schemas.microsoft.com/office/powerpoint/2016/6/main">
                        <a:blip r:embed="rId39"/>
                        <a:stretch>
                          <a:fillRect/>
                        </a:stretch>
                      </p166:blipFill>
                      <p166:spPr xmlns:p166="http://schemas.microsoft.com/office/powerpoint/2016/6/main">
                        <a:xfrm>
                          <a:off x="2113960" y="2191986"/>
                          <a:ext cx="870267" cy="489525"/>
                        </a:xfrm>
                        <a:prstGeom prst="rect">
                          <a:avLst/>
                        </a:prstGeom>
                        <a:ln w="3175">
                          <a:solidFill>
                            <a:prstClr val="ltGray"/>
                          </a:solidFill>
                        </a:ln>
                      </p166:spPr>
                    </psuz:zmPr>
                  </psuz:summaryZmObj>
                  <psuz:summaryZmObj sectionId="{752946BB-DC09-4F22-B7B3-7C45037476E9}">
                    <psuz:zmPr id="{B6684D98-0584-4679-9FE2-8B5A9F39DA80}" transitionDur="1000">
                      <p166:blipFill xmlns:p166="http://schemas.microsoft.com/office/powerpoint/2016/6/main">
                        <a:blip r:embed="rId40"/>
                        <a:stretch>
                          <a:fillRect/>
                        </a:stretch>
                      </p166:blipFill>
                      <p166:spPr xmlns:p166="http://schemas.microsoft.com/office/powerpoint/2016/6/main">
                        <a:xfrm>
                          <a:off x="3016862" y="2191986"/>
                          <a:ext cx="870267" cy="489525"/>
                        </a:xfrm>
                        <a:prstGeom prst="rect">
                          <a:avLst/>
                        </a:prstGeom>
                        <a:ln w="3175">
                          <a:solidFill>
                            <a:prstClr val="ltGray"/>
                          </a:solidFill>
                        </a:ln>
                      </p166:spPr>
                    </psuz:zmPr>
                  </psuz:summaryZmObj>
                  <psuz:summaryZmObj sectionId="{847273DE-9B6B-4279-9809-8B9EA9C56771}">
                    <psuz:zmPr id="{0C038C5A-9D90-4463-8885-1BD2A0E4BD9B}" transitionDur="1000">
                      <p166:blipFill xmlns:p166="http://schemas.microsoft.com/office/powerpoint/2016/6/main">
                        <a:blip r:embed="rId41"/>
                        <a:stretch>
                          <a:fillRect/>
                        </a:stretch>
                      </p166:blipFill>
                      <p166:spPr xmlns:p166="http://schemas.microsoft.com/office/powerpoint/2016/6/main">
                        <a:xfrm>
                          <a:off x="3919764" y="2191986"/>
                          <a:ext cx="870267" cy="489525"/>
                        </a:xfrm>
                        <a:prstGeom prst="rect">
                          <a:avLst/>
                        </a:prstGeom>
                        <a:ln w="3175">
                          <a:solidFill>
                            <a:prstClr val="ltGray"/>
                          </a:solidFill>
                        </a:ln>
                      </p166:spPr>
                    </psuz:zmPr>
                  </psuz:summaryZmObj>
                  <psuz:summaryZmObj sectionId="{991D3096-3000-4AD0-AC4E-349585F8D619}">
                    <psuz:zmPr id="{2DF7CC3E-F26F-4962-B700-75239F3D31B7}" transitionDur="1000">
                      <p166:blipFill xmlns:p166="http://schemas.microsoft.com/office/powerpoint/2016/6/main">
                        <a:blip r:embed="rId42"/>
                        <a:stretch>
                          <a:fillRect/>
                        </a:stretch>
                      </p166:blipFill>
                      <p166:spPr xmlns:p166="http://schemas.microsoft.com/office/powerpoint/2016/6/main">
                        <a:xfrm>
                          <a:off x="4822666" y="2191986"/>
                          <a:ext cx="870267" cy="489525"/>
                        </a:xfrm>
                        <a:prstGeom prst="rect">
                          <a:avLst/>
                        </a:prstGeom>
                        <a:ln w="3175">
                          <a:solidFill>
                            <a:prstClr val="ltGray"/>
                          </a:solidFill>
                        </a:ln>
                      </p166:spPr>
                    </psuz:zmPr>
                  </psuz:summaryZmObj>
                  <psuz:summaryZmObj sectionId="{55DD533D-6159-47AA-92F6-62AB2E092126}">
                    <psuz:zmPr id="{34C934E1-744A-4630-B897-1B33AFD43872}" transitionDur="1000">
                      <p166:blipFill xmlns:p166="http://schemas.microsoft.com/office/powerpoint/2016/6/main">
                        <a:blip r:embed="rId43"/>
                        <a:stretch>
                          <a:fillRect/>
                        </a:stretch>
                      </p166:blipFill>
                      <p166:spPr xmlns:p166="http://schemas.microsoft.com/office/powerpoint/2016/6/main">
                        <a:xfrm>
                          <a:off x="5725568" y="2191986"/>
                          <a:ext cx="870267" cy="489525"/>
                        </a:xfrm>
                        <a:prstGeom prst="rect">
                          <a:avLst/>
                        </a:prstGeom>
                        <a:ln w="3175">
                          <a:solidFill>
                            <a:prstClr val="ltGray"/>
                          </a:solidFill>
                        </a:ln>
                      </p166:spPr>
                    </psuz:zmPr>
                  </psuz:summaryZmObj>
                  <psuz:summaryZmObj sectionId="{59CE3A9C-EDBD-46EB-9BEF-9BEE1176546E}">
                    <psuz:zmPr id="{B5586753-690F-4BC5-9D34-7E09A1022B1A}" transitionDur="1000">
                      <p166:blipFill xmlns:p166="http://schemas.microsoft.com/office/powerpoint/2016/6/main">
                        <a:blip r:embed="rId44"/>
                        <a:stretch>
                          <a:fillRect/>
                        </a:stretch>
                      </p166:blipFill>
                      <p166:spPr xmlns:p166="http://schemas.microsoft.com/office/powerpoint/2016/6/main">
                        <a:xfrm>
                          <a:off x="6628470" y="2191986"/>
                          <a:ext cx="870267" cy="489525"/>
                        </a:xfrm>
                        <a:prstGeom prst="rect">
                          <a:avLst/>
                        </a:prstGeom>
                        <a:ln w="3175">
                          <a:solidFill>
                            <a:prstClr val="ltGray"/>
                          </a:solidFill>
                        </a:ln>
                      </p166:spPr>
                    </psuz:zmPr>
                  </psuz:summaryZmObj>
                  <psuz:summaryZmObj sectionId="{DD61CDA3-15E0-4373-B6D0-382B3EC63E31}">
                    <psuz:zmPr id="{712952B3-11D5-4F8B-A0F0-AD46E730794E}" transitionDur="1000">
                      <p166:blipFill xmlns:p166="http://schemas.microsoft.com/office/powerpoint/2016/6/main">
                        <a:blip r:embed="rId45"/>
                        <a:stretch>
                          <a:fillRect/>
                        </a:stretch>
                      </p166:blipFill>
                      <p166:spPr xmlns:p166="http://schemas.microsoft.com/office/powerpoint/2016/6/main">
                        <a:xfrm>
                          <a:off x="7531372" y="2191986"/>
                          <a:ext cx="870267" cy="489525"/>
                        </a:xfrm>
                        <a:prstGeom prst="rect">
                          <a:avLst/>
                        </a:prstGeom>
                        <a:ln w="3175">
                          <a:solidFill>
                            <a:prstClr val="ltGray"/>
                          </a:solidFill>
                        </a:ln>
                      </p166:spPr>
                    </psuz:zmPr>
                  </psuz:summaryZmObj>
                  <psuz:summaryZmObj sectionId="{1D7555DF-A502-4D55-AF69-0FF9CF86F78D}">
                    <psuz:zmPr id="{0411D340-6445-471D-9234-D567C40FE4A3}" transitionDur="1000">
                      <p166:blipFill xmlns:p166="http://schemas.microsoft.com/office/powerpoint/2016/6/main">
                        <a:blip r:embed="rId46"/>
                        <a:stretch>
                          <a:fillRect/>
                        </a:stretch>
                      </p166:blipFill>
                      <p166:spPr xmlns:p166="http://schemas.microsoft.com/office/powerpoint/2016/6/main">
                        <a:xfrm>
                          <a:off x="8434274" y="2191986"/>
                          <a:ext cx="870267" cy="489525"/>
                        </a:xfrm>
                        <a:prstGeom prst="rect">
                          <a:avLst/>
                        </a:prstGeom>
                        <a:ln w="3175">
                          <a:solidFill>
                            <a:prstClr val="ltGray"/>
                          </a:solidFill>
                        </a:ln>
                      </p166:spPr>
                    </psuz:zmPr>
                  </psuz:summaryZmObj>
                  <psuz:summaryZmObj sectionId="{0B2745A1-2E24-40D1-BEE5-B3375A17B412}">
                    <psuz:zmPr id="{568FC6D7-BAE5-4C7E-B08B-414DA3B4A887}" transitionDur="1000">
                      <p166:blipFill xmlns:p166="http://schemas.microsoft.com/office/powerpoint/2016/6/main">
                        <a:blip r:embed="rId47"/>
                        <a:stretch>
                          <a:fillRect/>
                        </a:stretch>
                      </p166:blipFill>
                      <p166:spPr xmlns:p166="http://schemas.microsoft.com/office/powerpoint/2016/6/main">
                        <a:xfrm>
                          <a:off x="1211058" y="2714146"/>
                          <a:ext cx="870267" cy="489525"/>
                        </a:xfrm>
                        <a:prstGeom prst="rect">
                          <a:avLst/>
                        </a:prstGeom>
                        <a:ln w="3175">
                          <a:solidFill>
                            <a:prstClr val="ltGray"/>
                          </a:solidFill>
                        </a:ln>
                      </p166:spPr>
                    </psuz:zmPr>
                  </psuz:summaryZmObj>
                  <psuz:summaryZmObj sectionId="{5A07A3EA-89C5-42CF-BAE9-00B52496E8E5}">
                    <psuz:zmPr id="{3E380BD0-76B8-4C03-8D7D-36C8BCC731AF}" transitionDur="1000">
                      <p166:blipFill xmlns:p166="http://schemas.microsoft.com/office/powerpoint/2016/6/main">
                        <a:blip r:embed="rId48"/>
                        <a:stretch>
                          <a:fillRect/>
                        </a:stretch>
                      </p166:blipFill>
                      <p166:spPr xmlns:p166="http://schemas.microsoft.com/office/powerpoint/2016/6/main">
                        <a:xfrm>
                          <a:off x="2113960" y="2714146"/>
                          <a:ext cx="870267" cy="489525"/>
                        </a:xfrm>
                        <a:prstGeom prst="rect">
                          <a:avLst/>
                        </a:prstGeom>
                        <a:ln w="3175">
                          <a:solidFill>
                            <a:prstClr val="ltGray"/>
                          </a:solidFill>
                        </a:ln>
                      </p166:spPr>
                    </psuz:zmPr>
                  </psuz:summaryZmObj>
                  <psuz:summaryZmObj sectionId="{E0FE8D39-18ED-4B51-AEC1-8A63738CB787}">
                    <psuz:zmPr id="{BB257677-F8F0-47D2-B7C3-5E3F26781CF0}" transitionDur="1000">
                      <p166:blipFill xmlns:p166="http://schemas.microsoft.com/office/powerpoint/2016/6/main">
                        <a:blip r:embed="rId49"/>
                        <a:stretch>
                          <a:fillRect/>
                        </a:stretch>
                      </p166:blipFill>
                      <p166:spPr xmlns:p166="http://schemas.microsoft.com/office/powerpoint/2016/6/main">
                        <a:xfrm>
                          <a:off x="3016862" y="2714146"/>
                          <a:ext cx="870267" cy="489525"/>
                        </a:xfrm>
                        <a:prstGeom prst="rect">
                          <a:avLst/>
                        </a:prstGeom>
                        <a:ln w="3175">
                          <a:solidFill>
                            <a:prstClr val="ltGray"/>
                          </a:solidFill>
                        </a:ln>
                      </p166:spPr>
                    </psuz:zmPr>
                  </psuz:summaryZmObj>
                  <psuz:summaryZmObj sectionId="{0678CD95-06D1-4D75-BCB4-63A29AAB69E6}">
                    <psuz:zmPr id="{0030A7E3-314D-4457-BCA0-5E1AE3DA8981}" transitionDur="1000">
                      <p166:blipFill xmlns:p166="http://schemas.microsoft.com/office/powerpoint/2016/6/main">
                        <a:blip r:embed="rId50"/>
                        <a:stretch>
                          <a:fillRect/>
                        </a:stretch>
                      </p166:blipFill>
                      <p166:spPr xmlns:p166="http://schemas.microsoft.com/office/powerpoint/2016/6/main">
                        <a:xfrm>
                          <a:off x="3919764" y="2714146"/>
                          <a:ext cx="870267" cy="489525"/>
                        </a:xfrm>
                        <a:prstGeom prst="rect">
                          <a:avLst/>
                        </a:prstGeom>
                        <a:ln w="3175">
                          <a:solidFill>
                            <a:prstClr val="ltGray"/>
                          </a:solidFill>
                        </a:ln>
                      </p166:spPr>
                    </psuz:zmPr>
                  </psuz:summaryZmObj>
                  <psuz:summaryZmObj sectionId="{E4062846-4286-4DD0-B9D1-7FF59B55E1E2}">
                    <psuz:zmPr id="{E24C550D-C96C-4E05-9803-BB5959FFC15E}" transitionDur="1000">
                      <p166:blipFill xmlns:p166="http://schemas.microsoft.com/office/powerpoint/2016/6/main">
                        <a:blip r:embed="rId51"/>
                        <a:stretch>
                          <a:fillRect/>
                        </a:stretch>
                      </p166:blipFill>
                      <p166:spPr xmlns:p166="http://schemas.microsoft.com/office/powerpoint/2016/6/main">
                        <a:xfrm>
                          <a:off x="4822666" y="2714146"/>
                          <a:ext cx="870267" cy="489525"/>
                        </a:xfrm>
                        <a:prstGeom prst="rect">
                          <a:avLst/>
                        </a:prstGeom>
                        <a:ln w="3175">
                          <a:solidFill>
                            <a:prstClr val="ltGray"/>
                          </a:solidFill>
                        </a:ln>
                      </p166:spPr>
                    </psuz:zmPr>
                  </psuz:summaryZmObj>
                  <psuz:summaryZmObj sectionId="{D7C6FCF5-783E-44F2-A074-CF460B2ECF2B}">
                    <psuz:zmPr id="{B2D43182-7979-45A3-8155-9ACCF8E4AC4E}" transitionDur="1000">
                      <p166:blipFill xmlns:p166="http://schemas.microsoft.com/office/powerpoint/2016/6/main">
                        <a:blip r:embed="rId52"/>
                        <a:stretch>
                          <a:fillRect/>
                        </a:stretch>
                      </p166:blipFill>
                      <p166:spPr xmlns:p166="http://schemas.microsoft.com/office/powerpoint/2016/6/main">
                        <a:xfrm>
                          <a:off x="5725568" y="2714146"/>
                          <a:ext cx="870267" cy="489525"/>
                        </a:xfrm>
                        <a:prstGeom prst="rect">
                          <a:avLst/>
                        </a:prstGeom>
                        <a:ln w="3175">
                          <a:solidFill>
                            <a:prstClr val="ltGray"/>
                          </a:solidFill>
                        </a:ln>
                      </p166:spPr>
                    </psuz:zmPr>
                  </psuz:summaryZmObj>
                  <psuz:summaryZmObj sectionId="{CC7FF649-0AAF-48D5-93C4-A0450EEF0C04}">
                    <psuz:zmPr id="{E3C792D0-7E8B-4A92-824D-8A2555C788D9}" transitionDur="1000">
                      <p166:blipFill xmlns:p166="http://schemas.microsoft.com/office/powerpoint/2016/6/main">
                        <a:blip r:embed="rId53"/>
                        <a:stretch>
                          <a:fillRect/>
                        </a:stretch>
                      </p166:blipFill>
                      <p166:spPr xmlns:p166="http://schemas.microsoft.com/office/powerpoint/2016/6/main">
                        <a:xfrm>
                          <a:off x="6628470" y="2714146"/>
                          <a:ext cx="870267" cy="489525"/>
                        </a:xfrm>
                        <a:prstGeom prst="rect">
                          <a:avLst/>
                        </a:prstGeom>
                        <a:ln w="3175">
                          <a:solidFill>
                            <a:prstClr val="ltGray"/>
                          </a:solidFill>
                        </a:ln>
                      </p166:spPr>
                    </psuz:zmPr>
                  </psuz:summaryZmObj>
                  <psuz:summaryZmObj sectionId="{CFEBE818-3A4A-491D-8690-3368033FB382}">
                    <psuz:zmPr id="{1A858742-B72F-4AE7-BC9C-D926787F5746}" transitionDur="1000">
                      <p166:blipFill xmlns:p166="http://schemas.microsoft.com/office/powerpoint/2016/6/main">
                        <a:blip r:embed="rId54"/>
                        <a:stretch>
                          <a:fillRect/>
                        </a:stretch>
                      </p166:blipFill>
                      <p166:spPr xmlns:p166="http://schemas.microsoft.com/office/powerpoint/2016/6/main">
                        <a:xfrm>
                          <a:off x="7531372" y="2714146"/>
                          <a:ext cx="870267" cy="489525"/>
                        </a:xfrm>
                        <a:prstGeom prst="rect">
                          <a:avLst/>
                        </a:prstGeom>
                        <a:ln w="3175">
                          <a:solidFill>
                            <a:prstClr val="ltGray"/>
                          </a:solidFill>
                        </a:ln>
                      </p166:spPr>
                    </psuz:zmPr>
                  </psuz:summaryZmObj>
                  <psuz:summaryZmObj sectionId="{2E5ECD35-D26C-49EA-BACB-66C9777AD765}">
                    <psuz:zmPr id="{22F49308-4545-41DC-AD41-9D1982B9254D}" transitionDur="1000">
                      <p166:blipFill xmlns:p166="http://schemas.microsoft.com/office/powerpoint/2016/6/main">
                        <a:blip r:embed="rId55"/>
                        <a:stretch>
                          <a:fillRect/>
                        </a:stretch>
                      </p166:blipFill>
                      <p166:spPr xmlns:p166="http://schemas.microsoft.com/office/powerpoint/2016/6/main">
                        <a:xfrm>
                          <a:off x="8434274" y="2714146"/>
                          <a:ext cx="870267" cy="489525"/>
                        </a:xfrm>
                        <a:prstGeom prst="rect">
                          <a:avLst/>
                        </a:prstGeom>
                        <a:ln w="3175">
                          <a:solidFill>
                            <a:prstClr val="ltGray"/>
                          </a:solidFill>
                        </a:ln>
                      </p166:spPr>
                    </psuz:zmPr>
                  </psuz:summaryZmObj>
                  <psuz:summaryZmObj sectionId="{504366B7-F9A3-40FA-842D-F9D57BC518BF}">
                    <psuz:zmPr id="{91B08D71-D66B-440B-9E26-F3F835050240}" transitionDur="1000">
                      <p166:blipFill xmlns:p166="http://schemas.microsoft.com/office/powerpoint/2016/6/main">
                        <a:blip r:embed="rId56"/>
                        <a:stretch>
                          <a:fillRect/>
                        </a:stretch>
                      </p166:blipFill>
                      <p166:spPr xmlns:p166="http://schemas.microsoft.com/office/powerpoint/2016/6/main">
                        <a:xfrm>
                          <a:off x="1211058" y="3236306"/>
                          <a:ext cx="870267" cy="489525"/>
                        </a:xfrm>
                        <a:prstGeom prst="rect">
                          <a:avLst/>
                        </a:prstGeom>
                        <a:ln w="3175">
                          <a:solidFill>
                            <a:prstClr val="ltGray"/>
                          </a:solidFill>
                        </a:ln>
                      </p166:spPr>
                    </psuz:zmPr>
                  </psuz:summaryZmObj>
                  <psuz:summaryZmObj sectionId="{E98BB192-26AD-45C8-8387-F73C8A24D686}">
                    <psuz:zmPr id="{3D5ED622-26BA-4A81-A80C-70FF3D4C4CB9}" transitionDur="1000">
                      <p166:blipFill xmlns:p166="http://schemas.microsoft.com/office/powerpoint/2016/6/main">
                        <a:blip r:embed="rId57"/>
                        <a:stretch>
                          <a:fillRect/>
                        </a:stretch>
                      </p166:blipFill>
                      <p166:spPr xmlns:p166="http://schemas.microsoft.com/office/powerpoint/2016/6/main">
                        <a:xfrm>
                          <a:off x="2113960" y="3236306"/>
                          <a:ext cx="870267" cy="489525"/>
                        </a:xfrm>
                        <a:prstGeom prst="rect">
                          <a:avLst/>
                        </a:prstGeom>
                        <a:ln w="3175">
                          <a:solidFill>
                            <a:prstClr val="ltGray"/>
                          </a:solidFill>
                        </a:ln>
                      </p166:spPr>
                    </psuz:zmPr>
                  </psuz:summaryZmObj>
                  <psuz:summaryZmObj sectionId="{B7FB0CDC-E272-404A-BC90-F906AF7ED759}">
                    <psuz:zmPr id="{7D453765-CDFB-4CEF-B85B-5369B50BE0C1}" transitionDur="1000">
                      <p166:blipFill xmlns:p166="http://schemas.microsoft.com/office/powerpoint/2016/6/main">
                        <a:blip r:embed="rId58"/>
                        <a:stretch>
                          <a:fillRect/>
                        </a:stretch>
                      </p166:blipFill>
                      <p166:spPr xmlns:p166="http://schemas.microsoft.com/office/powerpoint/2016/6/main">
                        <a:xfrm>
                          <a:off x="3016862" y="3236306"/>
                          <a:ext cx="870267" cy="489525"/>
                        </a:xfrm>
                        <a:prstGeom prst="rect">
                          <a:avLst/>
                        </a:prstGeom>
                        <a:ln w="3175">
                          <a:solidFill>
                            <a:prstClr val="ltGray"/>
                          </a:solidFill>
                        </a:ln>
                      </p166:spPr>
                    </psuz:zmPr>
                  </psuz:summaryZmObj>
                  <psuz:summaryZmObj sectionId="{4452D518-A9F0-4AC6-8367-016F7E35067F}">
                    <psuz:zmPr id="{3B3438E0-2CC9-4C42-8138-D99980B6364D}" transitionDur="1000">
                      <p166:blipFill xmlns:p166="http://schemas.microsoft.com/office/powerpoint/2016/6/main">
                        <a:blip r:embed="rId59"/>
                        <a:stretch>
                          <a:fillRect/>
                        </a:stretch>
                      </p166:blipFill>
                      <p166:spPr xmlns:p166="http://schemas.microsoft.com/office/powerpoint/2016/6/main">
                        <a:xfrm>
                          <a:off x="3919764" y="3236306"/>
                          <a:ext cx="870267" cy="489525"/>
                        </a:xfrm>
                        <a:prstGeom prst="rect">
                          <a:avLst/>
                        </a:prstGeom>
                        <a:ln w="3175">
                          <a:solidFill>
                            <a:prstClr val="ltGray"/>
                          </a:solidFill>
                        </a:ln>
                      </p166:spPr>
                    </psuz:zmPr>
                  </psuz:summaryZmObj>
                  <psuz:summaryZmObj sectionId="{2EC8105F-DF2F-4594-9886-EE63626AC3E0}">
                    <psuz:zmPr id="{B4395719-37FC-4B33-AA6A-B86CA0D987F9}" transitionDur="1000">
                      <p166:blipFill xmlns:p166="http://schemas.microsoft.com/office/powerpoint/2016/6/main">
                        <a:blip r:embed="rId60"/>
                        <a:stretch>
                          <a:fillRect/>
                        </a:stretch>
                      </p166:blipFill>
                      <p166:spPr xmlns:p166="http://schemas.microsoft.com/office/powerpoint/2016/6/main">
                        <a:xfrm>
                          <a:off x="4822666" y="3236306"/>
                          <a:ext cx="870267" cy="489525"/>
                        </a:xfrm>
                        <a:prstGeom prst="rect">
                          <a:avLst/>
                        </a:prstGeom>
                        <a:ln w="3175">
                          <a:solidFill>
                            <a:prstClr val="ltGray"/>
                          </a:solidFill>
                        </a:ln>
                      </p166:spPr>
                    </psuz:zmPr>
                  </psuz:summaryZmObj>
                  <psuz:summaryZmObj sectionId="{932F082D-2E20-48EC-9580-3A2EF421583E}">
                    <psuz:zmPr id="{08B99EC4-4905-4BCC-A3EF-39E67230AA66}" transitionDur="1000">
                      <p166:blipFill xmlns:p166="http://schemas.microsoft.com/office/powerpoint/2016/6/main">
                        <a:blip r:embed="rId61"/>
                        <a:stretch>
                          <a:fillRect/>
                        </a:stretch>
                      </p166:blipFill>
                      <p166:spPr xmlns:p166="http://schemas.microsoft.com/office/powerpoint/2016/6/main">
                        <a:xfrm>
                          <a:off x="5725568" y="3236306"/>
                          <a:ext cx="870267" cy="489525"/>
                        </a:xfrm>
                        <a:prstGeom prst="rect">
                          <a:avLst/>
                        </a:prstGeom>
                        <a:ln w="3175">
                          <a:solidFill>
                            <a:prstClr val="ltGray"/>
                          </a:solidFill>
                        </a:ln>
                      </p166:spPr>
                    </psuz:zmPr>
                  </psuz:summaryZmObj>
                  <psuz:summaryZmObj sectionId="{30B324B0-EDA8-4A80-9D33-B1AF7736CFD1}">
                    <psuz:zmPr id="{FD355142-D7D6-4D40-8CA5-F44CF77F51B5}" transitionDur="1000">
                      <p166:blipFill xmlns:p166="http://schemas.microsoft.com/office/powerpoint/2016/6/main">
                        <a:blip r:embed="rId62"/>
                        <a:stretch>
                          <a:fillRect/>
                        </a:stretch>
                      </p166:blipFill>
                      <p166:spPr xmlns:p166="http://schemas.microsoft.com/office/powerpoint/2016/6/main">
                        <a:xfrm>
                          <a:off x="6628470" y="3236306"/>
                          <a:ext cx="870267" cy="489525"/>
                        </a:xfrm>
                        <a:prstGeom prst="rect">
                          <a:avLst/>
                        </a:prstGeom>
                        <a:ln w="3175">
                          <a:solidFill>
                            <a:prstClr val="ltGray"/>
                          </a:solidFill>
                        </a:ln>
                      </p166:spPr>
                    </psuz:zmPr>
                  </psuz:summaryZmObj>
                  <psuz:summaryZmObj sectionId="{1A20D69C-C872-49D7-9F5F-544FD15521A3}">
                    <psuz:zmPr id="{A71E8B5C-5476-4153-98D8-D0C8D5A4F985}" transitionDur="1000">
                      <p166:blipFill xmlns:p166="http://schemas.microsoft.com/office/powerpoint/2016/6/main">
                        <a:blip r:embed="rId63"/>
                        <a:stretch>
                          <a:fillRect/>
                        </a:stretch>
                      </p166:blipFill>
                      <p166:spPr xmlns:p166="http://schemas.microsoft.com/office/powerpoint/2016/6/main">
                        <a:xfrm>
                          <a:off x="7531372" y="3236306"/>
                          <a:ext cx="870267" cy="489525"/>
                        </a:xfrm>
                        <a:prstGeom prst="rect">
                          <a:avLst/>
                        </a:prstGeom>
                        <a:ln w="3175">
                          <a:solidFill>
                            <a:prstClr val="ltGray"/>
                          </a:solidFill>
                        </a:ln>
                      </p166:spPr>
                    </psuz:zmPr>
                  </psuz:summaryZmObj>
                  <psuz:summaryZmObj sectionId="{9EF79E6D-6FE3-4D63-97E9-E562C72AFE4A}">
                    <psuz:zmPr id="{06D2CAEB-ADC9-486F-8C8E-6264C475D858}" transitionDur="1000">
                      <p166:blipFill xmlns:p166="http://schemas.microsoft.com/office/powerpoint/2016/6/main">
                        <a:blip r:embed="rId64"/>
                        <a:stretch>
                          <a:fillRect/>
                        </a:stretch>
                      </p166:blipFill>
                      <p166:spPr xmlns:p166="http://schemas.microsoft.com/office/powerpoint/2016/6/main">
                        <a:xfrm>
                          <a:off x="8434274" y="3236306"/>
                          <a:ext cx="870267" cy="489525"/>
                        </a:xfrm>
                        <a:prstGeom prst="rect">
                          <a:avLst/>
                        </a:prstGeom>
                        <a:ln w="3175">
                          <a:solidFill>
                            <a:prstClr val="ltGray"/>
                          </a:solidFill>
                        </a:ln>
                      </p166:spPr>
                    </psuz:zmPr>
                  </psuz:summaryZmObj>
                  <psuz:summaryZmObj sectionId="{FB886422-F082-4E69-A111-5A8CC7B6CB15}">
                    <psuz:zmPr id="{E113021A-01B7-41A9-8F49-5D240DE7369E}" transitionDur="1000">
                      <p166:blipFill xmlns:p166="http://schemas.microsoft.com/office/powerpoint/2016/6/main">
                        <a:blip r:embed="rId65"/>
                        <a:stretch>
                          <a:fillRect/>
                        </a:stretch>
                      </p166:blipFill>
                      <p166:spPr xmlns:p166="http://schemas.microsoft.com/office/powerpoint/2016/6/main">
                        <a:xfrm>
                          <a:off x="1211058" y="3758466"/>
                          <a:ext cx="870267" cy="489525"/>
                        </a:xfrm>
                        <a:prstGeom prst="rect">
                          <a:avLst/>
                        </a:prstGeom>
                        <a:ln w="3175">
                          <a:solidFill>
                            <a:prstClr val="ltGray"/>
                          </a:solidFill>
                        </a:ln>
                      </p166:spPr>
                    </psuz:zmPr>
                  </psuz:summaryZmObj>
                  <psuz:summaryZmObj sectionId="{5557729D-9C0D-45C9-B2F8-4405BA4F27DC}">
                    <psuz:zmPr id="{946FC735-482F-4AA7-AB2A-C05943C7437C}" transitionDur="1000">
                      <p166:blipFill xmlns:p166="http://schemas.microsoft.com/office/powerpoint/2016/6/main">
                        <a:blip r:embed="rId66"/>
                        <a:stretch>
                          <a:fillRect/>
                        </a:stretch>
                      </p166:blipFill>
                      <p166:spPr xmlns:p166="http://schemas.microsoft.com/office/powerpoint/2016/6/main">
                        <a:xfrm>
                          <a:off x="2113960" y="3758466"/>
                          <a:ext cx="870267" cy="489525"/>
                        </a:xfrm>
                        <a:prstGeom prst="rect">
                          <a:avLst/>
                        </a:prstGeom>
                        <a:ln w="3175">
                          <a:solidFill>
                            <a:prstClr val="ltGray"/>
                          </a:solidFill>
                        </a:ln>
                      </p166:spPr>
                    </psuz:zmPr>
                  </psuz:summaryZmObj>
                  <psuz:summaryZmObj sectionId="{11360521-C62E-47EC-971B-1A3DD6F001B5}">
                    <psuz:zmPr id="{0E951BAE-6AF2-450A-8780-1C3F8153A333}" transitionDur="1000">
                      <p166:blipFill xmlns:p166="http://schemas.microsoft.com/office/powerpoint/2016/6/main">
                        <a:blip r:embed="rId67"/>
                        <a:stretch>
                          <a:fillRect/>
                        </a:stretch>
                      </p166:blipFill>
                      <p166:spPr xmlns:p166="http://schemas.microsoft.com/office/powerpoint/2016/6/main">
                        <a:xfrm>
                          <a:off x="3016862" y="3758466"/>
                          <a:ext cx="870267" cy="489525"/>
                        </a:xfrm>
                        <a:prstGeom prst="rect">
                          <a:avLst/>
                        </a:prstGeom>
                        <a:ln w="3175">
                          <a:solidFill>
                            <a:prstClr val="ltGray"/>
                          </a:solidFill>
                        </a:ln>
                      </p166:spPr>
                    </psuz:zmPr>
                  </psuz:summaryZmObj>
                  <psuz:summaryZmObj sectionId="{419F7237-5ADB-4842-AB50-3D5B2858DB06}">
                    <psuz:zmPr id="{C7285AB1-E1A4-4E2A-BB3D-17695471FA32}" transitionDur="1000">
                      <p166:blipFill xmlns:p166="http://schemas.microsoft.com/office/powerpoint/2016/6/main">
                        <a:blip r:embed="rId68"/>
                        <a:stretch>
                          <a:fillRect/>
                        </a:stretch>
                      </p166:blipFill>
                      <p166:spPr xmlns:p166="http://schemas.microsoft.com/office/powerpoint/2016/6/main">
                        <a:xfrm>
                          <a:off x="3919764" y="3758466"/>
                          <a:ext cx="870267" cy="489525"/>
                        </a:xfrm>
                        <a:prstGeom prst="rect">
                          <a:avLst/>
                        </a:prstGeom>
                        <a:ln w="3175">
                          <a:solidFill>
                            <a:prstClr val="ltGray"/>
                          </a:solidFill>
                        </a:ln>
                      </p166:spPr>
                    </psuz:zmPr>
                  </psuz:summaryZmObj>
                  <psuz:summaryZmObj sectionId="{F9747033-9BE9-4F4B-9D42-A91B5AD9CB47}">
                    <psuz:zmPr id="{F0618396-B278-41B1-A8EC-4BCA9A60C9C0}" transitionDur="1000">
                      <p166:blipFill xmlns:p166="http://schemas.microsoft.com/office/powerpoint/2016/6/main">
                        <a:blip r:embed="rId69"/>
                        <a:stretch>
                          <a:fillRect/>
                        </a:stretch>
                      </p166:blipFill>
                      <p166:spPr xmlns:p166="http://schemas.microsoft.com/office/powerpoint/2016/6/main">
                        <a:xfrm>
                          <a:off x="4822666" y="3758466"/>
                          <a:ext cx="870267" cy="489525"/>
                        </a:xfrm>
                        <a:prstGeom prst="rect">
                          <a:avLst/>
                        </a:prstGeom>
                        <a:ln w="3175">
                          <a:solidFill>
                            <a:prstClr val="ltGray"/>
                          </a:solidFill>
                        </a:ln>
                      </p166:spPr>
                    </psuz:zmPr>
                  </psuz:summaryZmObj>
                  <psuz:summaryZmObj sectionId="{696D1BAE-6885-4DE1-AA34-AE5AFBEB0731}">
                    <psuz:zmPr id="{AF6137FE-BB10-4558-88A7-F82CC52BACA4}" transitionDur="1000">
                      <p166:blipFill xmlns:p166="http://schemas.microsoft.com/office/powerpoint/2016/6/main">
                        <a:blip r:embed="rId70"/>
                        <a:stretch>
                          <a:fillRect/>
                        </a:stretch>
                      </p166:blipFill>
                      <p166:spPr xmlns:p166="http://schemas.microsoft.com/office/powerpoint/2016/6/main">
                        <a:xfrm>
                          <a:off x="5725568" y="3758466"/>
                          <a:ext cx="870267" cy="489525"/>
                        </a:xfrm>
                        <a:prstGeom prst="rect">
                          <a:avLst/>
                        </a:prstGeom>
                        <a:ln w="3175">
                          <a:solidFill>
                            <a:prstClr val="ltGray"/>
                          </a:solidFill>
                        </a:ln>
                      </p166:spPr>
                    </psuz:zmPr>
                  </psuz:summaryZmObj>
                  <psuz:summaryZmObj sectionId="{73D3E291-C2C0-4C7D-AB59-AAB1C7AC6576}">
                    <psuz:zmPr id="{17C94D4D-93FC-4006-AFDF-06AA396E7FCD}" transitionDur="1000">
                      <p166:blipFill xmlns:p166="http://schemas.microsoft.com/office/powerpoint/2016/6/main">
                        <a:blip r:embed="rId71"/>
                        <a:stretch>
                          <a:fillRect/>
                        </a:stretch>
                      </p166:blipFill>
                      <p166:spPr xmlns:p166="http://schemas.microsoft.com/office/powerpoint/2016/6/main">
                        <a:xfrm>
                          <a:off x="6628470" y="3758466"/>
                          <a:ext cx="870267" cy="489525"/>
                        </a:xfrm>
                        <a:prstGeom prst="rect">
                          <a:avLst/>
                        </a:prstGeom>
                        <a:ln w="3175">
                          <a:solidFill>
                            <a:prstClr val="ltGray"/>
                          </a:solidFill>
                        </a:ln>
                      </p166:spPr>
                    </psuz:zmPr>
                  </psuz:summaryZmObj>
                  <psuz:summaryZmObj sectionId="{D4A290BD-4AFA-47C6-B275-18ABF2A890CD}">
                    <psuz:zmPr id="{C84020B0-8B01-48F2-B395-EE67DBC85FD5}" transitionDur="1000">
                      <p166:blipFill xmlns:p166="http://schemas.microsoft.com/office/powerpoint/2016/6/main">
                        <a:blip r:embed="rId72"/>
                        <a:stretch>
                          <a:fillRect/>
                        </a:stretch>
                      </p166:blipFill>
                      <p166:spPr xmlns:p166="http://schemas.microsoft.com/office/powerpoint/2016/6/main">
                        <a:xfrm>
                          <a:off x="7531372"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27E7BE93-3396-4C4E-B523-BFEEBCC1F53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049258" y="1928971"/>
                  <a:ext cx="870267" cy="489525"/>
                </a:xfrm>
                <a:prstGeom prst="rect">
                  <a:avLst/>
                </a:prstGeom>
                <a:ln w="3175">
                  <a:solidFill>
                    <a:prstClr val="ltGray"/>
                  </a:solidFill>
                </a:ln>
              </p:spPr>
            </p:pic>
            <p:pic>
              <p:nvPicPr>
                <p:cNvPr id="9" name="Image 9">
                  <a:hlinkClick r:id="rId7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952160" y="1928971"/>
                  <a:ext cx="870267" cy="489525"/>
                </a:xfrm>
                <a:prstGeom prst="rect">
                  <a:avLst/>
                </a:prstGeom>
                <a:ln w="3175">
                  <a:solidFill>
                    <a:prstClr val="ltGray"/>
                  </a:solidFill>
                </a:ln>
              </p:spPr>
            </p:pic>
            <p:pic>
              <p:nvPicPr>
                <p:cNvPr id="10" name="Image 10">
                  <a:hlinkClick r:id="rId7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855062" y="1928971"/>
                  <a:ext cx="870267" cy="489525"/>
                </a:xfrm>
                <a:prstGeom prst="rect">
                  <a:avLst/>
                </a:prstGeom>
                <a:ln w="3175">
                  <a:solidFill>
                    <a:prstClr val="ltGray"/>
                  </a:solidFill>
                </a:ln>
              </p:spPr>
            </p:pic>
            <p:pic>
              <p:nvPicPr>
                <p:cNvPr id="11" name="Image 11">
                  <a:hlinkClick r:id="rId7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57964" y="1928971"/>
                  <a:ext cx="870267" cy="489525"/>
                </a:xfrm>
                <a:prstGeom prst="rect">
                  <a:avLst/>
                </a:prstGeom>
                <a:ln w="3175">
                  <a:solidFill>
                    <a:prstClr val="ltGray"/>
                  </a:solidFill>
                </a:ln>
              </p:spPr>
            </p:pic>
            <p:pic>
              <p:nvPicPr>
                <p:cNvPr id="12" name="Image 12">
                  <a:hlinkClick r:id="rId7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660866" y="1928971"/>
                  <a:ext cx="870267" cy="489525"/>
                </a:xfrm>
                <a:prstGeom prst="rect">
                  <a:avLst/>
                </a:prstGeom>
                <a:ln w="3175">
                  <a:solidFill>
                    <a:prstClr val="ltGray"/>
                  </a:solidFill>
                </a:ln>
              </p:spPr>
            </p:pic>
            <p:pic>
              <p:nvPicPr>
                <p:cNvPr id="13" name="Image 13">
                  <a:hlinkClick r:id="rId7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563768" y="1928971"/>
                  <a:ext cx="870267" cy="489525"/>
                </a:xfrm>
                <a:prstGeom prst="rect">
                  <a:avLst/>
                </a:prstGeom>
                <a:ln w="3175">
                  <a:solidFill>
                    <a:prstClr val="ltGray"/>
                  </a:solidFill>
                </a:ln>
              </p:spPr>
            </p:pic>
            <p:pic>
              <p:nvPicPr>
                <p:cNvPr id="14" name="Image 14">
                  <a:hlinkClick r:id="rId7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466670"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369572"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72474"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2049258" y="245113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952160"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855062"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757964"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660866"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563768"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466670"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369572"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272474"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2049258" y="297329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952160" y="297329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855062"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757964"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660866"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563768"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466670"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369572"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272474"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2049258" y="349545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952160" y="349545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855062" y="349545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757964"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660866"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563768"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466670"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369572"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272474"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2049258" y="401761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952160" y="401761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855062" y="401761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757964" y="401761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660866" y="4017611"/>
                  <a:ext cx="870267" cy="489525"/>
                </a:xfrm>
                <a:prstGeom prst="rect">
                  <a:avLst/>
                </a:prstGeom>
                <a:ln w="3175">
                  <a:solidFill>
                    <a:prstClr val="ltGray"/>
                  </a:solidFill>
                </a:ln>
              </p:spPr>
            </p:pic>
            <p:pic>
              <p:nvPicPr>
                <p:cNvPr id="49" name="Image 49">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563768" y="4017611"/>
                  <a:ext cx="870267" cy="489525"/>
                </a:xfrm>
                <a:prstGeom prst="rect">
                  <a:avLst/>
                </a:prstGeom>
                <a:ln w="3175">
                  <a:solidFill>
                    <a:prstClr val="ltGray"/>
                  </a:solidFill>
                </a:ln>
              </p:spPr>
            </p:pic>
            <p:pic>
              <p:nvPicPr>
                <p:cNvPr id="50" name="Image 50">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466670" y="4017611"/>
                  <a:ext cx="870267" cy="489525"/>
                </a:xfrm>
                <a:prstGeom prst="rect">
                  <a:avLst/>
                </a:prstGeom>
                <a:ln w="3175">
                  <a:solidFill>
                    <a:prstClr val="ltGray"/>
                  </a:solidFill>
                </a:ln>
              </p:spPr>
            </p:pic>
            <p:pic>
              <p:nvPicPr>
                <p:cNvPr id="51" name="Image 51">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369572" y="4017611"/>
                  <a:ext cx="870267" cy="489525"/>
                </a:xfrm>
                <a:prstGeom prst="rect">
                  <a:avLst/>
                </a:prstGeom>
                <a:ln w="3175">
                  <a:solidFill>
                    <a:prstClr val="ltGray"/>
                  </a:solidFill>
                </a:ln>
              </p:spPr>
            </p:pic>
            <p:pic>
              <p:nvPicPr>
                <p:cNvPr id="52" name="Image 52">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272474" y="4017611"/>
                  <a:ext cx="870267" cy="489525"/>
                </a:xfrm>
                <a:prstGeom prst="rect">
                  <a:avLst/>
                </a:prstGeom>
                <a:ln w="3175">
                  <a:solidFill>
                    <a:prstClr val="ltGray"/>
                  </a:solidFill>
                </a:ln>
              </p:spPr>
            </p:pic>
            <p:pic>
              <p:nvPicPr>
                <p:cNvPr id="53" name="Image 53">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2049258" y="4539771"/>
                  <a:ext cx="870267" cy="489525"/>
                </a:xfrm>
                <a:prstGeom prst="rect">
                  <a:avLst/>
                </a:prstGeom>
                <a:ln w="3175">
                  <a:solidFill>
                    <a:prstClr val="ltGray"/>
                  </a:solidFill>
                </a:ln>
              </p:spPr>
            </p:pic>
            <p:pic>
              <p:nvPicPr>
                <p:cNvPr id="54" name="Image 54">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952160" y="4539771"/>
                  <a:ext cx="870267" cy="489525"/>
                </a:xfrm>
                <a:prstGeom prst="rect">
                  <a:avLst/>
                </a:prstGeom>
                <a:ln w="3175">
                  <a:solidFill>
                    <a:prstClr val="ltGray"/>
                  </a:solidFill>
                </a:ln>
              </p:spPr>
            </p:pic>
            <p:pic>
              <p:nvPicPr>
                <p:cNvPr id="55" name="Image 55">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855062" y="4539771"/>
                  <a:ext cx="870267" cy="489525"/>
                </a:xfrm>
                <a:prstGeom prst="rect">
                  <a:avLst/>
                </a:prstGeom>
                <a:ln w="3175">
                  <a:solidFill>
                    <a:prstClr val="ltGray"/>
                  </a:solidFill>
                </a:ln>
              </p:spPr>
            </p:pic>
            <p:pic>
              <p:nvPicPr>
                <p:cNvPr id="56" name="Image 56">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757964" y="4539771"/>
                  <a:ext cx="870267" cy="489525"/>
                </a:xfrm>
                <a:prstGeom prst="rect">
                  <a:avLst/>
                </a:prstGeom>
                <a:ln w="3175">
                  <a:solidFill>
                    <a:prstClr val="ltGray"/>
                  </a:solidFill>
                </a:ln>
              </p:spPr>
            </p:pic>
            <p:pic>
              <p:nvPicPr>
                <p:cNvPr id="57" name="Image 57">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660866" y="4539771"/>
                  <a:ext cx="870267" cy="489525"/>
                </a:xfrm>
                <a:prstGeom prst="rect">
                  <a:avLst/>
                </a:prstGeom>
                <a:ln w="3175">
                  <a:solidFill>
                    <a:prstClr val="ltGray"/>
                  </a:solidFill>
                </a:ln>
              </p:spPr>
            </p:pic>
            <p:pic>
              <p:nvPicPr>
                <p:cNvPr id="58" name="Image 58">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563768" y="4539771"/>
                  <a:ext cx="870267" cy="489525"/>
                </a:xfrm>
                <a:prstGeom prst="rect">
                  <a:avLst/>
                </a:prstGeom>
                <a:ln w="3175">
                  <a:solidFill>
                    <a:prstClr val="ltGray"/>
                  </a:solidFill>
                </a:ln>
              </p:spPr>
            </p:pic>
            <p:pic>
              <p:nvPicPr>
                <p:cNvPr id="59" name="Image 59">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466670" y="4539771"/>
                  <a:ext cx="870267" cy="489525"/>
                </a:xfrm>
                <a:prstGeom prst="rect">
                  <a:avLst/>
                </a:prstGeom>
                <a:ln w="3175">
                  <a:solidFill>
                    <a:prstClr val="ltGray"/>
                  </a:solidFill>
                </a:ln>
              </p:spPr>
            </p:pic>
            <p:pic>
              <p:nvPicPr>
                <p:cNvPr id="60" name="Image 60">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369572" y="4539771"/>
                  <a:ext cx="870267" cy="489525"/>
                </a:xfrm>
                <a:prstGeom prst="rect">
                  <a:avLst/>
                </a:prstGeom>
                <a:ln w="3175">
                  <a:solidFill>
                    <a:prstClr val="ltGray"/>
                  </a:solidFill>
                </a:ln>
              </p:spPr>
            </p:pic>
            <p:pic>
              <p:nvPicPr>
                <p:cNvPr id="61" name="Image 61">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272474" y="4539771"/>
                  <a:ext cx="870267" cy="489525"/>
                </a:xfrm>
                <a:prstGeom prst="rect">
                  <a:avLst/>
                </a:prstGeom>
                <a:ln w="3175">
                  <a:solidFill>
                    <a:prstClr val="ltGray"/>
                  </a:solidFill>
                </a:ln>
              </p:spPr>
            </p:pic>
            <p:pic>
              <p:nvPicPr>
                <p:cNvPr id="62" name="Image 62">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2049258" y="5061931"/>
                  <a:ext cx="870267" cy="489525"/>
                </a:xfrm>
                <a:prstGeom prst="rect">
                  <a:avLst/>
                </a:prstGeom>
                <a:ln w="3175">
                  <a:solidFill>
                    <a:prstClr val="ltGray"/>
                  </a:solidFill>
                </a:ln>
              </p:spPr>
            </p:pic>
            <p:pic>
              <p:nvPicPr>
                <p:cNvPr id="63" name="Image 63">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952160" y="5061931"/>
                  <a:ext cx="870267" cy="489525"/>
                </a:xfrm>
                <a:prstGeom prst="rect">
                  <a:avLst/>
                </a:prstGeom>
                <a:ln w="3175">
                  <a:solidFill>
                    <a:prstClr val="ltGray"/>
                  </a:solidFill>
                </a:ln>
              </p:spPr>
            </p:pic>
            <p:pic>
              <p:nvPicPr>
                <p:cNvPr id="64" name="Image 64">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855062" y="5061931"/>
                  <a:ext cx="870267" cy="489525"/>
                </a:xfrm>
                <a:prstGeom prst="rect">
                  <a:avLst/>
                </a:prstGeom>
                <a:ln w="3175">
                  <a:solidFill>
                    <a:prstClr val="ltGray"/>
                  </a:solidFill>
                </a:ln>
              </p:spPr>
            </p:pic>
            <p:pic>
              <p:nvPicPr>
                <p:cNvPr id="65" name="Image 65">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757964" y="5061931"/>
                  <a:ext cx="870267" cy="489525"/>
                </a:xfrm>
                <a:prstGeom prst="rect">
                  <a:avLst/>
                </a:prstGeom>
                <a:ln w="3175">
                  <a:solidFill>
                    <a:prstClr val="ltGray"/>
                  </a:solidFill>
                </a:ln>
              </p:spPr>
            </p:pic>
            <p:pic>
              <p:nvPicPr>
                <p:cNvPr id="66" name="Image 66">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660866" y="5061931"/>
                  <a:ext cx="870267" cy="489525"/>
                </a:xfrm>
                <a:prstGeom prst="rect">
                  <a:avLst/>
                </a:prstGeom>
                <a:ln w="3175">
                  <a:solidFill>
                    <a:prstClr val="ltGray"/>
                  </a:solidFill>
                </a:ln>
              </p:spPr>
            </p:pic>
            <p:pic>
              <p:nvPicPr>
                <p:cNvPr id="67" name="Image 67">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563768" y="5061931"/>
                  <a:ext cx="870267" cy="489525"/>
                </a:xfrm>
                <a:prstGeom prst="rect">
                  <a:avLst/>
                </a:prstGeom>
                <a:ln w="3175">
                  <a:solidFill>
                    <a:prstClr val="ltGray"/>
                  </a:solidFill>
                </a:ln>
              </p:spPr>
            </p:pic>
            <p:pic>
              <p:nvPicPr>
                <p:cNvPr id="68" name="Image 68">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466670" y="5061931"/>
                  <a:ext cx="870267" cy="489525"/>
                </a:xfrm>
                <a:prstGeom prst="rect">
                  <a:avLst/>
                </a:prstGeom>
                <a:ln w="3175">
                  <a:solidFill>
                    <a:prstClr val="ltGray"/>
                  </a:solidFill>
                </a:ln>
              </p:spPr>
            </p:pic>
            <p:pic>
              <p:nvPicPr>
                <p:cNvPr id="69" name="Image 69">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8369572" y="5061931"/>
                  <a:ext cx="870267" cy="489525"/>
                </a:xfrm>
                <a:prstGeom prst="rect">
                  <a:avLst/>
                </a:prstGeom>
                <a:ln w="3175">
                  <a:solidFill>
                    <a:prstClr val="ltGray"/>
                  </a:solidFill>
                </a:ln>
              </p:spPr>
            </p:pic>
            <p:pic>
              <p:nvPicPr>
                <p:cNvPr id="70" name="Image 70">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9272474" y="5061931"/>
                  <a:ext cx="870267" cy="489525"/>
                </a:xfrm>
                <a:prstGeom prst="rect">
                  <a:avLst/>
                </a:prstGeom>
                <a:ln w="3175">
                  <a:solidFill>
                    <a:prstClr val="ltGray"/>
                  </a:solidFill>
                </a:ln>
              </p:spPr>
            </p:pic>
            <p:pic>
              <p:nvPicPr>
                <p:cNvPr id="71" name="Image 71">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2049258" y="5584091"/>
                  <a:ext cx="870267" cy="489525"/>
                </a:xfrm>
                <a:prstGeom prst="rect">
                  <a:avLst/>
                </a:prstGeom>
                <a:ln w="3175">
                  <a:solidFill>
                    <a:prstClr val="ltGray"/>
                  </a:solidFill>
                </a:ln>
              </p:spPr>
            </p:pic>
            <p:pic>
              <p:nvPicPr>
                <p:cNvPr id="72" name="Image 72">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2952160" y="5584091"/>
                  <a:ext cx="870267" cy="489525"/>
                </a:xfrm>
                <a:prstGeom prst="rect">
                  <a:avLst/>
                </a:prstGeom>
                <a:ln w="3175">
                  <a:solidFill>
                    <a:prstClr val="ltGray"/>
                  </a:solidFill>
                </a:ln>
              </p:spPr>
            </p:pic>
            <p:pic>
              <p:nvPicPr>
                <p:cNvPr id="73" name="Image 73">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3855062" y="5584091"/>
                  <a:ext cx="870267" cy="489525"/>
                </a:xfrm>
                <a:prstGeom prst="rect">
                  <a:avLst/>
                </a:prstGeom>
                <a:ln w="3175">
                  <a:solidFill>
                    <a:prstClr val="ltGray"/>
                  </a:solidFill>
                </a:ln>
              </p:spPr>
            </p:pic>
            <p:pic>
              <p:nvPicPr>
                <p:cNvPr id="74" name="Image 74">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4757964" y="5584091"/>
                  <a:ext cx="870267" cy="489525"/>
                </a:xfrm>
                <a:prstGeom prst="rect">
                  <a:avLst/>
                </a:prstGeom>
                <a:ln w="3175">
                  <a:solidFill>
                    <a:prstClr val="ltGray"/>
                  </a:solidFill>
                </a:ln>
              </p:spPr>
            </p:pic>
            <p:pic>
              <p:nvPicPr>
                <p:cNvPr id="75" name="Image 75">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5660866" y="5584091"/>
                  <a:ext cx="870267" cy="489525"/>
                </a:xfrm>
                <a:prstGeom prst="rect">
                  <a:avLst/>
                </a:prstGeom>
                <a:ln w="3175">
                  <a:solidFill>
                    <a:prstClr val="ltGray"/>
                  </a:solidFill>
                </a:ln>
              </p:spPr>
            </p:pic>
            <p:pic>
              <p:nvPicPr>
                <p:cNvPr id="76" name="Image 76">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6563768" y="5584091"/>
                  <a:ext cx="870267" cy="489525"/>
                </a:xfrm>
                <a:prstGeom prst="rect">
                  <a:avLst/>
                </a:prstGeom>
                <a:ln w="3175">
                  <a:solidFill>
                    <a:prstClr val="ltGray"/>
                  </a:solidFill>
                </a:ln>
              </p:spPr>
            </p:pic>
            <p:pic>
              <p:nvPicPr>
                <p:cNvPr id="77" name="Image 77">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7466670" y="5584091"/>
                  <a:ext cx="870267" cy="489525"/>
                </a:xfrm>
                <a:prstGeom prst="rect">
                  <a:avLst/>
                </a:prstGeom>
                <a:ln w="3175">
                  <a:solidFill>
                    <a:prstClr val="ltGray"/>
                  </a:solidFill>
                </a:ln>
              </p:spPr>
            </p:pic>
            <p:pic>
              <p:nvPicPr>
                <p:cNvPr id="78" name="Image 78">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8369572"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131228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167146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112</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br>
              <a:rPr lang="fr-FR" altLang="fr-FR" sz="9600" b="1" dirty="0">
                <a:solidFill>
                  <a:schemeClr val="accent5">
                    <a:lumMod val="75000"/>
                  </a:schemeClr>
                </a:solidFill>
              </a:rPr>
            </a:br>
            <a:r>
              <a:rPr lang="fr-FR" altLang="fr-FR" sz="1000" b="1" dirty="0">
                <a:solidFill>
                  <a:schemeClr val="accent5">
                    <a:lumMod val="75000"/>
                  </a:schemeClr>
                </a:solidFill>
              </a:rPr>
              <a:t>https://www.teclado.com/30-days-of-python/python-30-day-10-dictionaries?__s=wj99fjkc10g15ts6m4rh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113</a:t>
            </a:fld>
            <a:endParaRPr lang="fr-FR" dirty="0"/>
          </a:p>
        </p:txBody>
      </p:sp>
      <p:graphicFrame>
        <p:nvGraphicFramePr>
          <p:cNvPr id="7" name="Objet 6">
            <a:extLst>
              <a:ext uri="{FF2B5EF4-FFF2-40B4-BE49-F238E27FC236}">
                <a16:creationId xmlns:a16="http://schemas.microsoft.com/office/drawing/2014/main" id="{5FB588ED-A4A5-45CA-980F-54ADE35EF40C}"/>
              </a:ext>
            </a:extLst>
          </p:cNvPr>
          <p:cNvGraphicFramePr>
            <a:graphicFrameLocks noChangeAspect="1"/>
          </p:cNvGraphicFramePr>
          <p:nvPr>
            <p:extLst>
              <p:ext uri="{D42A27DB-BD31-4B8C-83A1-F6EECF244321}">
                <p14:modId xmlns:p14="http://schemas.microsoft.com/office/powerpoint/2010/main" val="1632284374"/>
              </p:ext>
            </p:extLst>
          </p:nvPr>
        </p:nvGraphicFramePr>
        <p:xfrm>
          <a:off x="9261560" y="4327277"/>
          <a:ext cx="10191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1019880" imgH="524880" progId="Package">
                  <p:embed/>
                </p:oleObj>
              </mc:Choice>
              <mc:Fallback>
                <p:oleObj name="Objet d’environnement du Gestionnaire de liaisons" showAsIcon="1" r:id="rId2" imgW="1019880" imgH="524880" progId="Package">
                  <p:embed/>
                  <p:pic>
                    <p:nvPicPr>
                      <p:cNvPr id="0" name=""/>
                      <p:cNvPicPr/>
                      <p:nvPr/>
                    </p:nvPicPr>
                    <p:blipFill>
                      <a:blip r:embed="rId3"/>
                      <a:stretch>
                        <a:fillRect/>
                      </a:stretch>
                    </p:blipFill>
                    <p:spPr>
                      <a:xfrm>
                        <a:off x="9261560" y="4327277"/>
                        <a:ext cx="1019175" cy="525462"/>
                      </a:xfrm>
                      <a:prstGeom prst="rect">
                        <a:avLst/>
                      </a:prstGeom>
                    </p:spPr>
                  </p:pic>
                </p:oleObj>
              </mc:Fallback>
            </mc:AlternateContent>
          </a:graphicData>
        </a:graphic>
      </p:graphicFrame>
    </p:spTree>
    <p:extLst>
      <p:ext uri="{BB962C8B-B14F-4D97-AF65-F5344CB8AC3E}">
        <p14:creationId xmlns:p14="http://schemas.microsoft.com/office/powerpoint/2010/main" val="25388293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4148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134</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142</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162404"/>
          </a:xfrm>
          <a:prstGeom prst="rect">
            <a:avLst/>
          </a:prstGeom>
          <a:noFill/>
        </p:spPr>
        <p:txBody>
          <a:bodyPr wrap="square" rtlCol="0">
            <a:spAutoFit/>
          </a:bodyPr>
          <a:lstStyle/>
          <a:p>
            <a:r>
              <a:rPr lang="en-US" sz="1050" dirty="0"/>
              <a:t>unpacking</a:t>
            </a:r>
          </a:p>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
        <p:nvSpPr>
          <p:cNvPr id="12" name="ZoneTexte 11">
            <a:extLst>
              <a:ext uri="{FF2B5EF4-FFF2-40B4-BE49-F238E27FC236}">
                <a16:creationId xmlns:a16="http://schemas.microsoft.com/office/drawing/2014/main" id="{BC087F51-B89F-4856-9AA8-DEDA324B5C14}"/>
              </a:ext>
            </a:extLst>
          </p:cNvPr>
          <p:cNvSpPr txBox="1"/>
          <p:nvPr/>
        </p:nvSpPr>
        <p:spPr>
          <a:xfrm>
            <a:off x="5940643" y="3490220"/>
            <a:ext cx="6096000" cy="253916"/>
          </a:xfrm>
          <a:prstGeom prst="rect">
            <a:avLst/>
          </a:prstGeom>
          <a:noFill/>
        </p:spPr>
        <p:txBody>
          <a:bodyPr wrap="square">
            <a:spAutoFit/>
          </a:bodyPr>
          <a:lstStyle/>
          <a:p>
            <a:r>
              <a:rPr lang="fr-FR" sz="1050" dirty="0">
                <a:hlinkClick r:id="rId5"/>
              </a:rPr>
              <a:t>https://www.teclado.com/30-days-of-python/python-30-day-9-enumerate-zip?__s=wj99fjkc10g15ts6m4rh</a:t>
            </a:r>
            <a:endParaRPr lang="fr-FR" sz="1050" dirty="0"/>
          </a:p>
        </p:txBody>
      </p:sp>
      <p:sp>
        <p:nvSpPr>
          <p:cNvPr id="13" name="Accolade fermante 12">
            <a:extLst>
              <a:ext uri="{FF2B5EF4-FFF2-40B4-BE49-F238E27FC236}">
                <a16:creationId xmlns:a16="http://schemas.microsoft.com/office/drawing/2014/main" id="{E9C2EBBC-F15F-4AC8-81EE-EDF1ED1EBE07}"/>
              </a:ext>
            </a:extLst>
          </p:cNvPr>
          <p:cNvSpPr/>
          <p:nvPr/>
        </p:nvSpPr>
        <p:spPr>
          <a:xfrm>
            <a:off x="5502876" y="3405485"/>
            <a:ext cx="458995" cy="434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7083906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"Eternal Sunshine of the Spotless Mind"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"Michel Gondry"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"Memento"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"Christopher Nolan"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"Requiem for a Dream"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"Darren Aronofsky"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title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Unpacking in a loop:</a:t>
            </a: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
        <p:nvSpPr>
          <p:cNvPr id="17" name="Rectangle 3">
            <a:extLst>
              <a:ext uri="{FF2B5EF4-FFF2-40B4-BE49-F238E27FC236}">
                <a16:creationId xmlns:a16="http://schemas.microsoft.com/office/drawing/2014/main" id="{BE1AC630-1055-430D-8C43-BF16EC92D2F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0967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145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85580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303316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32556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55610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61999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502766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Titre 1">
            <a:extLst>
              <a:ext uri="{FF2B5EF4-FFF2-40B4-BE49-F238E27FC236}">
                <a16:creationId xmlns:a16="http://schemas.microsoft.com/office/drawing/2014/main" id="{DC7ADA6A-31E3-4E27-9F68-CD24A7AC8064}"/>
              </a:ext>
            </a:extLst>
          </p:cNvPr>
          <p:cNvSpPr txBox="1">
            <a:spLocks/>
          </p:cNvSpPr>
          <p:nvPr/>
        </p:nvSpPr>
        <p:spPr>
          <a:xfrm>
            <a:off x="0" y="-209417"/>
            <a:ext cx="11931973"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unpacking /</a:t>
            </a:r>
          </a:p>
        </p:txBody>
      </p:sp>
    </p:spTree>
    <p:extLst>
      <p:ext uri="{BB962C8B-B14F-4D97-AF65-F5344CB8AC3E}">
        <p14:creationId xmlns:p14="http://schemas.microsoft.com/office/powerpoint/2010/main" val="2073939197"/>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151</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153</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170</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177</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183</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185</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186</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189</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190</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195</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because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202</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204</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found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227</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229</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238</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242</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258</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259</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262</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because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280</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287</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293</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310</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329</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333</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334</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372</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379</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401</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427</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431</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434</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441</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442</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455</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465</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467</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483</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484</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505</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506</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507</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511</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513</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520</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521</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524</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529</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531</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traceback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535</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551</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a:t>
            </a:r>
            <a:r>
              <a:rPr lang="fr-FR" sz="1050" b="1" dirty="0" err="1"/>
              <a:t>popen</a:t>
            </a:r>
            <a:endParaRPr lang="fr-FR" sz="1050" b="1" dirty="0"/>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3" name="Rectangle 2">
            <a:extLst>
              <a:ext uri="{FF2B5EF4-FFF2-40B4-BE49-F238E27FC236}">
                <a16:creationId xmlns:a16="http://schemas.microsoft.com/office/drawing/2014/main" id="{91341F88-5543-43EF-9C1E-7074656E86E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561</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sys</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sys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path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append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r"C:\Users\Julien PALLEAU\Documents\mes_modules"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module_test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c:\Julien PALLEAU\Documents\mes_modules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c:\Julien PALLEAU\Documents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importlib</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importlib</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reload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utils</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570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572</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587</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a:t>
            </a:r>
            <a:r>
              <a:rPr kumimoji="0" lang="fr-FR" altLang="fr-FR" sz="1050" b="0" i="1" u="none" strike="noStrike" cap="none" normalizeH="0" baseline="0" dirty="0" err="1">
                <a:ln>
                  <a:noFill/>
                </a:ln>
                <a:solidFill>
                  <a:srgbClr val="717CB4"/>
                </a:solidFill>
                <a:effectLst/>
                <a:latin typeface="JetBrains Mono"/>
              </a:rPr>
              <a:t>provide</a:t>
            </a:r>
            <a:r>
              <a:rPr kumimoji="0" lang="fr-FR" altLang="fr-FR" sz="1050" b="0" i="1" u="none" strike="noStrike" cap="none" normalizeH="0" baseline="0" dirty="0">
                <a:ln>
                  <a:noFill/>
                </a:ln>
                <a:solidFill>
                  <a:srgbClr val="717CB4"/>
                </a:solidFill>
                <a:effectLst/>
                <a:latin typeface="JetBrains Mono"/>
              </a:rPr>
              <a:t>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590</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593</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599</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err="1"/>
              <a:t>nom_hote</a:t>
            </a:r>
            <a:r>
              <a:rPr lang="fr-FR" sz="1050" b="1" dirty="0"/>
              <a:t>,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611</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061829"/>
          </a:xfrm>
          <a:prstGeom prst="rect">
            <a:avLst/>
          </a:prstGeom>
          <a:noFill/>
        </p:spPr>
        <p:txBody>
          <a:bodyPr wrap="square" rtlCol="0">
            <a:spAutoFit/>
          </a:bodyPr>
          <a:lstStyle/>
          <a:p>
            <a:r>
              <a:rPr lang="fr-FR" sz="1050" dirty="0"/>
              <a:t>La méthode </a:t>
            </a:r>
            <a:r>
              <a:rPr lang="fr-FR" sz="1050" i="1" dirty="0"/>
              <a:t>send</a:t>
            </a:r>
            <a:r>
              <a:rPr lang="fr-FR" sz="1050" dirty="0"/>
              <a:t> vous renvoie le nombre de caractères envoyés.</a:t>
            </a:r>
          </a:p>
          <a:p>
            <a:endParaRPr lang="fr-FR" sz="1050" dirty="0"/>
          </a:p>
          <a:p>
            <a:r>
              <a:rPr lang="fr-FR" sz="1050" dirty="0"/>
              <a:t>Maintenant, côté client, on va réceptionner le message que l'on vient d'envoyer. La méthode </a:t>
            </a:r>
            <a:r>
              <a:rPr lang="fr-FR" sz="1050" i="1" dirty="0"/>
              <a:t>recv</a:t>
            </a:r>
            <a:r>
              <a:rPr lang="fr-FR" sz="1050" dirty="0"/>
              <a:t> prend en paramètre le nombre de caractères à lire. Généralement, on lui passe la valeur 1024. Si le message est plus grand que </a:t>
            </a:r>
            <a:r>
              <a:rPr lang="fr-FR" sz="1050" i="1" dirty="0"/>
              <a:t>1024</a:t>
            </a:r>
            <a:r>
              <a:rPr lang="fr-FR" sz="1050" dirty="0"/>
              <a:t> caractères, on récupérera le reste après.</a:t>
            </a:r>
          </a:p>
          <a:p>
            <a:endParaRPr lang="fr-FR" sz="1050" dirty="0"/>
          </a:p>
          <a:p>
            <a:r>
              <a:rPr lang="fr-FR" sz="105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msg_recu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recv</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1024</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msg_recu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lang="fr-FR" altLang="fr-FR" sz="1100" dirty="0">
                <a:solidFill>
                  <a:srgbClr val="89DDFF"/>
                </a:solidFill>
                <a:latin typeface="JetBrains Mono"/>
              </a:rPr>
              <a:t>b"Je viens d'accepter la connexion"</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546577"/>
          </a:xfrm>
          <a:prstGeom prst="rect">
            <a:avLst/>
          </a:prstGeom>
          <a:noFill/>
        </p:spPr>
        <p:txBody>
          <a:bodyPr wrap="square" rtlCol="0">
            <a:spAutoFit/>
          </a:bodyPr>
          <a:lstStyle/>
          <a:p>
            <a:r>
              <a:rPr lang="fr-FR" sz="1050" dirty="0"/>
              <a:t>Magique, non ? Vraiment pas ? Songez que ce petit mécanisme peut servir à faire communiquer des applications entre elles non seulement sur la machine locale, mais aussi sur des machines distantes et reliées par Internet.</a:t>
            </a:r>
          </a:p>
          <a:p>
            <a:endParaRPr lang="fr-FR" sz="1050" dirty="0"/>
          </a:p>
          <a:p>
            <a:r>
              <a:rPr lang="fr-FR" sz="1050" dirty="0"/>
              <a:t>Le client peut également envoyer des informations au serveur et le serveur peut les réceptionner, tout cela grâce aux méthodes </a:t>
            </a:r>
            <a:r>
              <a:rPr lang="fr-FR" sz="1050" i="1" dirty="0"/>
              <a:t>send</a:t>
            </a:r>
            <a:r>
              <a:rPr lang="fr-FR" sz="1050" dirty="0"/>
              <a:t> et </a:t>
            </a:r>
            <a:r>
              <a:rPr lang="fr-FR" sz="1050" i="1" dirty="0"/>
              <a:t>recv</a:t>
            </a:r>
            <a:r>
              <a:rPr lang="fr-FR" sz="1050" dirty="0"/>
              <a:t> que nous venons de voir.</a:t>
            </a:r>
          </a:p>
          <a:p>
            <a:r>
              <a:rPr lang="fr-FR" sz="1050" dirty="0"/>
              <a:t>Fermer la connexion</a:t>
            </a:r>
          </a:p>
          <a:p>
            <a:endParaRPr lang="fr-FR" sz="1050" dirty="0"/>
          </a:p>
          <a:p>
            <a:r>
              <a:rPr lang="fr-FR" sz="1050" dirty="0"/>
              <a:t>Pour fermer la connexion, il faut appeler la méthode </a:t>
            </a:r>
            <a:r>
              <a:rPr lang="fr-FR" sz="1050" i="1" dirty="0"/>
              <a:t>close</a:t>
            </a:r>
            <a:r>
              <a:rPr lang="fr-FR" sz="1050" dirty="0"/>
              <a:t> de notre socket.</a:t>
            </a:r>
          </a:p>
          <a:p>
            <a:endParaRPr lang="fr-FR" sz="1050" dirty="0"/>
          </a:p>
          <a:p>
            <a:r>
              <a:rPr lang="fr-FR" sz="1050" dirty="0"/>
              <a:t>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connexion_avec_client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53916"/>
          </a:xfrm>
          <a:prstGeom prst="rect">
            <a:avLst/>
          </a:prstGeom>
          <a:noFill/>
        </p:spPr>
        <p:txBody>
          <a:bodyPr wrap="square" rtlCol="0">
            <a:spAutoFit/>
          </a:bodyPr>
          <a:lstStyle/>
          <a:p>
            <a:r>
              <a:rPr lang="fr-FR" sz="1050" dirty="0"/>
              <a:t>Et côté client :</a:t>
            </a:r>
            <a:endParaRPr lang="fr-FR" sz="105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close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15498"/>
          </a:xfrm>
          <a:prstGeom prst="rect">
            <a:avLst/>
          </a:prstGeom>
          <a:noFill/>
        </p:spPr>
        <p:txBody>
          <a:bodyPr wrap="square" rtlCol="0">
            <a:spAutoFit/>
          </a:bodyPr>
          <a:lstStyle/>
          <a:p>
            <a:r>
              <a:rPr lang="fr-FR" sz="105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05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738664"/>
          </a:xfrm>
          <a:prstGeom prst="rect">
            <a:avLst/>
          </a:prstGeom>
          <a:noFill/>
        </p:spPr>
        <p:txBody>
          <a:bodyPr wrap="square" rtlCol="0">
            <a:spAutoFit/>
          </a:bodyPr>
          <a:lstStyle/>
          <a:p>
            <a:r>
              <a:rPr lang="fr-FR" sz="1050" dirty="0"/>
              <a:t>Pour éviter les confusions, je vous remets ici le code du serveur, légèrement amélioré. Il n'accepte qu'un seul client (nous verrons plus bas comment en accepter plusieurs) et il tourne jusqu'à recevoir du client le message fin.</a:t>
            </a:r>
          </a:p>
          <a:p>
            <a:endParaRPr lang="fr-FR" sz="1050" dirty="0"/>
          </a:p>
          <a:p>
            <a:r>
              <a:rPr lang="fr-FR" sz="105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L'instruction ci-dessous peut lever une exception si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Réceptionné comporte des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53916"/>
          </a:xfrm>
          <a:prstGeom prst="rect">
            <a:avLst/>
          </a:prstGeom>
          <a:noFill/>
        </p:spPr>
        <p:txBody>
          <a:bodyPr wrap="square" rtlCol="0">
            <a:spAutoFit/>
          </a:bodyPr>
          <a:lstStyle/>
          <a:p>
            <a:r>
              <a:rPr lang="fr-FR" sz="1050" dirty="0"/>
              <a:t>Voilà pour le serveur. Il est minimal, vous en conviendrez, mais il est fonctionnel. Nous verrons un peu plus loin comment l'améliorer.</a:t>
            </a:r>
            <a:endParaRPr lang="fr-FR" sz="105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577081"/>
          </a:xfrm>
          <a:prstGeom prst="rect">
            <a:avLst/>
          </a:prstGeom>
          <a:noFill/>
        </p:spPr>
        <p:txBody>
          <a:bodyPr wrap="square" rtlCol="0">
            <a:spAutoFit/>
          </a:bodyPr>
          <a:lstStyle/>
          <a:p>
            <a:r>
              <a:rPr lang="fr-FR" sz="1050" dirty="0"/>
              <a:t>Là encore, je vous propose le code du client pouvant interagir avec notre serveur.</a:t>
            </a:r>
          </a:p>
          <a:p>
            <a:endParaRPr lang="fr-FR" sz="1050" dirty="0"/>
          </a:p>
          <a:p>
            <a:r>
              <a:rPr lang="fr-FR" sz="105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"localhost"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connect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"Connexion établie avec le serveur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vous tapez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msg_a_envoyer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Là encore, peut planter s'il y a des accents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 la connexion"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05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384995"/>
          </a:xfrm>
          <a:prstGeom prst="rect">
            <a:avLst/>
          </a:prstGeom>
          <a:noFill/>
        </p:spPr>
        <p:txBody>
          <a:bodyPr wrap="square" rtlCol="0">
            <a:spAutoFit/>
          </a:bodyPr>
          <a:lstStyle/>
          <a:p>
            <a:r>
              <a:rPr lang="fr-FR" sz="1050" dirty="0"/>
              <a:t>encode est une méthode de </a:t>
            </a:r>
            <a:r>
              <a:rPr lang="fr-FR" sz="1050" i="1" dirty="0"/>
              <a:t>str</a:t>
            </a:r>
            <a:r>
              <a:rPr lang="fr-FR" sz="1050" dirty="0"/>
              <a:t>. Elle peut prendre en paramètre un nom d'encodage et permet de passer un </a:t>
            </a:r>
            <a:r>
              <a:rPr lang="fr-FR" sz="1050" i="1" dirty="0"/>
              <a:t>str</a:t>
            </a:r>
            <a:r>
              <a:rPr lang="fr-FR" sz="1050" dirty="0"/>
              <a:t> en chaîne </a:t>
            </a:r>
            <a:r>
              <a:rPr lang="fr-FR" sz="1050" b="1" dirty="0"/>
              <a:t>bytes</a:t>
            </a:r>
            <a:r>
              <a:rPr lang="fr-FR" sz="1050" dirty="0"/>
              <a:t>. C'est, comme vous le savez, ce type de chaîne que </a:t>
            </a:r>
            <a:r>
              <a:rPr lang="fr-FR" sz="1050" i="1" dirty="0"/>
              <a:t>send</a:t>
            </a:r>
            <a:r>
              <a:rPr lang="fr-FR" sz="1050" dirty="0"/>
              <a:t> accepte. En fait, encode </a:t>
            </a:r>
            <a:r>
              <a:rPr lang="fr-FR" sz="1050" i="1" dirty="0"/>
              <a:t>encode</a:t>
            </a:r>
            <a:r>
              <a:rPr lang="fr-FR" sz="1050" dirty="0"/>
              <a:t> la chaîne </a:t>
            </a:r>
            <a:r>
              <a:rPr lang="fr-FR" sz="1050" i="1" dirty="0"/>
              <a:t>str</a:t>
            </a:r>
            <a:r>
              <a:rPr lang="fr-FR" sz="1050" dirty="0"/>
              <a:t> en fonction d'un encodage précis (par défaut, </a:t>
            </a:r>
            <a:r>
              <a:rPr lang="fr-FR" sz="1050" b="1" dirty="0"/>
              <a:t>Utf-8</a:t>
            </a:r>
            <a:r>
              <a:rPr lang="fr-FR" sz="1050" dirty="0"/>
              <a:t>).</a:t>
            </a:r>
          </a:p>
          <a:p>
            <a:endParaRPr lang="fr-FR" sz="1050" dirty="0"/>
          </a:p>
          <a:p>
            <a:r>
              <a:rPr lang="fr-FR" sz="1050" i="1" dirty="0"/>
              <a:t>decode</a:t>
            </a:r>
            <a:r>
              <a:rPr lang="fr-FR" sz="1050" dirty="0"/>
              <a:t>, à l'inverse, est une méthode de </a:t>
            </a:r>
            <a:r>
              <a:rPr lang="fr-FR" sz="1050" b="1" dirty="0"/>
              <a:t>bytes</a:t>
            </a:r>
            <a:r>
              <a:rPr lang="fr-FR" sz="1050" dirty="0"/>
              <a:t>. Elle aussi peut prendre en paramètre un encodage et elle renvoie une chaîne </a:t>
            </a:r>
            <a:r>
              <a:rPr lang="fr-FR" sz="1050" i="1" dirty="0"/>
              <a:t>str</a:t>
            </a:r>
            <a:r>
              <a:rPr lang="fr-FR" sz="1050" dirty="0"/>
              <a:t> décodée grâce à l'encodage (par défaut </a:t>
            </a:r>
            <a:r>
              <a:rPr lang="fr-FR" sz="1050" b="1" dirty="0"/>
              <a:t>Utf-8</a:t>
            </a:r>
            <a:r>
              <a:rPr lang="fr-FR" sz="1050" dirty="0"/>
              <a:t>).</a:t>
            </a:r>
          </a:p>
          <a:p>
            <a:endParaRPr lang="fr-FR" sz="1050" dirty="0"/>
          </a:p>
          <a:p>
            <a:r>
              <a:rPr lang="fr-FR" sz="1050" dirty="0"/>
              <a:t>Si l'encodage de votre console est différent d'</a:t>
            </a:r>
            <a:r>
              <a:rPr lang="fr-FR" sz="1050" b="1" dirty="0"/>
              <a:t>Utf-8</a:t>
            </a:r>
            <a:r>
              <a:rPr lang="fr-FR" sz="1050" dirty="0"/>
              <a:t> (ce sera souvent le cas sur Windows), des erreurs peuvent se produire si les messages que vous encodez ou décodez comportent des accents.</a:t>
            </a:r>
          </a:p>
          <a:p>
            <a:endParaRPr lang="fr-FR" sz="1050" dirty="0"/>
          </a:p>
          <a:p>
            <a:r>
              <a:rPr lang="fr-FR" sz="105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808735"/>
          </a:xfrm>
          <a:prstGeom prst="rect">
            <a:avLst/>
          </a:prstGeom>
          <a:noFill/>
        </p:spPr>
        <p:txBody>
          <a:bodyPr wrap="square" rtlCol="0">
            <a:spAutoFit/>
          </a:bodyPr>
          <a:lstStyle/>
          <a:p>
            <a:r>
              <a:rPr lang="fr-FR" sz="1050" dirty="0">
                <a:highlight>
                  <a:srgbClr val="C0C0C0"/>
                </a:highlight>
              </a:rPr>
              <a:t>Quel sont les problèmes de notre serveur ?</a:t>
            </a:r>
          </a:p>
          <a:p>
            <a:endParaRPr lang="fr-FR" sz="1050" dirty="0"/>
          </a:p>
          <a:p>
            <a:r>
              <a:rPr lang="fr-FR" sz="1050" dirty="0"/>
              <a:t>Si vous y réfléchissez, il y en a pas mal !</a:t>
            </a:r>
          </a:p>
          <a:p>
            <a:endParaRPr lang="fr-FR" sz="1050" dirty="0"/>
          </a:p>
          <a:p>
            <a:pPr marL="171450" indent="-171450">
              <a:buFont typeface="Arial" panose="020B0604020202020204" pitchFamily="34" charset="0"/>
              <a:buChar char="•"/>
            </a:pPr>
            <a:r>
              <a:rPr lang="fr-FR" sz="105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050" dirty="0"/>
          </a:p>
          <a:p>
            <a:r>
              <a:rPr lang="fr-FR" sz="105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050" dirty="0"/>
          </a:p>
          <a:p>
            <a:r>
              <a:rPr lang="fr-FR" sz="1050" dirty="0"/>
              <a:t>En outre, les erreurs sont assez mal gérées, vous en conviendrez.</a:t>
            </a:r>
          </a:p>
          <a:p>
            <a:endParaRPr lang="fr-FR" sz="1050" b="1" dirty="0"/>
          </a:p>
          <a:p>
            <a:r>
              <a:rPr lang="fr-FR" sz="1050" b="1" dirty="0"/>
              <a:t>Le module select</a:t>
            </a:r>
          </a:p>
          <a:p>
            <a:endParaRPr lang="fr-FR" sz="1050" dirty="0"/>
          </a:p>
          <a:p>
            <a:r>
              <a:rPr lang="fr-FR" sz="1050" dirty="0"/>
              <a:t>Le module </a:t>
            </a:r>
            <a:r>
              <a:rPr lang="fr-FR" sz="1050" i="1" dirty="0"/>
              <a:t>select</a:t>
            </a:r>
            <a:r>
              <a:rPr lang="fr-FR" sz="1050" dirty="0"/>
              <a:t> va nous permettre une chose très intéressante, à savoir interroger plusieurs clients dans l'attente d'un message à réceptionner, sans paralyser notre programme.</a:t>
            </a:r>
          </a:p>
          <a:p>
            <a:endParaRPr lang="fr-FR" sz="1050" dirty="0"/>
          </a:p>
          <a:p>
            <a:r>
              <a:rPr lang="fr-FR" sz="1050" dirty="0"/>
              <a:t>Pour schématiser, </a:t>
            </a:r>
            <a:r>
              <a:rPr lang="fr-FR" sz="1050" i="1" dirty="0"/>
              <a:t>select</a:t>
            </a:r>
            <a:r>
              <a:rPr lang="fr-FR" sz="1050" dirty="0"/>
              <a:t> va écouter sur une liste de clients et retourner au bout d'un temps précisé. Ce que renvoie </a:t>
            </a:r>
            <a:r>
              <a:rPr lang="fr-FR" sz="1050" i="1" dirty="0"/>
              <a:t>select</a:t>
            </a:r>
            <a:r>
              <a:rPr lang="fr-FR" sz="1050" dirty="0"/>
              <a:t>, c'est la liste des clients qui ont un message à réceptionner. Il suffit de parcourir ces clients, de lire les messages en attente (grâce à </a:t>
            </a:r>
            <a:r>
              <a:rPr lang="fr-FR" sz="1050" i="1" dirty="0"/>
              <a:t>recv</a:t>
            </a:r>
            <a:r>
              <a:rPr lang="fr-FR" sz="1050" dirty="0"/>
              <a:t>) et le tour est joué.</a:t>
            </a:r>
          </a:p>
          <a:p>
            <a:endParaRPr lang="fr-FR" sz="1050" dirty="0"/>
          </a:p>
          <a:p>
            <a:r>
              <a:rPr lang="fr-FR" sz="1050" dirty="0"/>
              <a:t>Sur Linux, </a:t>
            </a:r>
            <a:r>
              <a:rPr lang="fr-FR" sz="1050" i="1" dirty="0"/>
              <a:t>select</a:t>
            </a:r>
            <a:r>
              <a:rPr lang="fr-FR" sz="105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293483"/>
          </a:xfrm>
          <a:prstGeom prst="rect">
            <a:avLst/>
          </a:prstGeom>
          <a:noFill/>
        </p:spPr>
        <p:txBody>
          <a:bodyPr wrap="square" rtlCol="0">
            <a:spAutoFit/>
          </a:bodyPr>
          <a:lstStyle/>
          <a:p>
            <a:r>
              <a:rPr lang="fr-FR" sz="1050" b="1" dirty="0"/>
              <a:t>En théorie</a:t>
            </a:r>
          </a:p>
          <a:p>
            <a:endParaRPr lang="fr-FR" sz="1050" dirty="0"/>
          </a:p>
          <a:p>
            <a:r>
              <a:rPr lang="fr-FR" sz="1050" dirty="0"/>
              <a:t>La fonction qui nous intéresse porte le même nom que le module associé, </a:t>
            </a:r>
            <a:r>
              <a:rPr lang="fr-FR" sz="1050" i="1" dirty="0"/>
              <a:t>select</a:t>
            </a:r>
            <a:r>
              <a:rPr lang="fr-FR" sz="1050" dirty="0"/>
              <a:t>. Elle prend trois ou quatre arguments et en renvoie trois. C'est maintenant qu'il faut être attentif :</a:t>
            </a:r>
          </a:p>
          <a:p>
            <a:endParaRPr lang="fr-FR" sz="1050" dirty="0"/>
          </a:p>
          <a:p>
            <a:r>
              <a:rPr lang="fr-FR" sz="1050" dirty="0"/>
              <a:t>Les arguments que prend la fonction sont :</a:t>
            </a:r>
          </a:p>
          <a:p>
            <a:endParaRPr lang="fr-FR" sz="1050" dirty="0"/>
          </a:p>
          <a:p>
            <a:pPr marL="171450" indent="-171450">
              <a:buFont typeface="Arial" panose="020B0604020202020204" pitchFamily="34" charset="0"/>
              <a:buChar char="•"/>
            </a:pPr>
            <a:r>
              <a:rPr lang="fr-FR" sz="1050" dirty="0"/>
              <a:t>    </a:t>
            </a:r>
            <a:r>
              <a:rPr lang="fr-FR" sz="1050" i="1" dirty="0"/>
              <a:t>rlist</a:t>
            </a:r>
            <a:r>
              <a:rPr lang="fr-FR" sz="1050" dirty="0"/>
              <a:t> : la liste des sockets en attente d'être lus ;</a:t>
            </a:r>
          </a:p>
          <a:p>
            <a:pPr marL="171450" indent="-171450">
              <a:buFont typeface="Arial" panose="020B0604020202020204" pitchFamily="34" charset="0"/>
              <a:buChar char="•"/>
            </a:pPr>
            <a:r>
              <a:rPr lang="fr-FR" sz="1050" dirty="0"/>
              <a:t>    </a:t>
            </a:r>
            <a:r>
              <a:rPr lang="fr-FR" sz="1050" i="1" dirty="0"/>
              <a:t>wlist</a:t>
            </a:r>
            <a:r>
              <a:rPr lang="fr-FR" sz="1050" dirty="0"/>
              <a:t> : la liste des sockets en attente d'être écrits ;</a:t>
            </a:r>
          </a:p>
          <a:p>
            <a:pPr marL="171450" indent="-171450">
              <a:buFont typeface="Arial" panose="020B0604020202020204" pitchFamily="34" charset="0"/>
              <a:buChar char="•"/>
            </a:pPr>
            <a:r>
              <a:rPr lang="fr-FR" sz="1050" dirty="0"/>
              <a:t>    </a:t>
            </a:r>
            <a:r>
              <a:rPr lang="fr-FR" sz="1050" i="1" dirty="0"/>
              <a:t>xlist</a:t>
            </a:r>
            <a:r>
              <a:rPr lang="fr-FR" sz="1050" dirty="0"/>
              <a:t> : la liste des sockets en attente d'une erreur (je ne m'attarderai pas sur cette liste) ;</a:t>
            </a:r>
          </a:p>
          <a:p>
            <a:pPr marL="171450" indent="-171450">
              <a:buFont typeface="Arial" panose="020B0604020202020204" pitchFamily="34" charset="0"/>
              <a:buChar char="•"/>
            </a:pPr>
            <a:r>
              <a:rPr lang="fr-FR" sz="1050" dirty="0"/>
              <a:t>    </a:t>
            </a:r>
            <a:r>
              <a:rPr lang="fr-FR" sz="1050" i="1" dirty="0"/>
              <a:t>timeout</a:t>
            </a:r>
            <a:r>
              <a:rPr lang="fr-FR" sz="105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050" dirty="0"/>
          </a:p>
          <a:p>
            <a:r>
              <a:rPr lang="fr-FR" sz="1050" dirty="0"/>
              <a:t>Concrètement, nous allons surtout nous intéresser au premier et au quatrième paramètre. En effet, </a:t>
            </a:r>
            <a:r>
              <a:rPr lang="fr-FR" sz="1050" i="1" dirty="0"/>
              <a:t>wlist</a:t>
            </a:r>
            <a:r>
              <a:rPr lang="fr-FR" sz="1050" dirty="0"/>
              <a:t> et </a:t>
            </a:r>
            <a:r>
              <a:rPr lang="fr-FR" sz="1050" i="1" dirty="0"/>
              <a:t>xlist</a:t>
            </a:r>
            <a:r>
              <a:rPr lang="fr-FR" sz="1050" dirty="0"/>
              <a:t> ne nous intéresseront pas présentement.</a:t>
            </a:r>
          </a:p>
          <a:p>
            <a:endParaRPr lang="fr-FR" sz="1050" dirty="0"/>
          </a:p>
          <a:p>
            <a:r>
              <a:rPr lang="fr-FR" sz="1050" dirty="0"/>
              <a:t>Ce qu'on veut, c'est mettre des sockets dans une liste et que </a:t>
            </a:r>
            <a:r>
              <a:rPr lang="fr-FR" sz="1050" i="1" dirty="0"/>
              <a:t>select</a:t>
            </a:r>
            <a:r>
              <a:rPr lang="fr-FR" sz="1050" dirty="0"/>
              <a:t> les surveille, en retournant dès qu'un socket est prêt à être lu. Comme cela notre programme ne bloque pas et il peut recevoir des messages de plusieurs clients dans un ordre complètement inconnu.</a:t>
            </a:r>
          </a:p>
          <a:p>
            <a:endParaRPr lang="fr-FR" sz="1050" dirty="0"/>
          </a:p>
          <a:p>
            <a:r>
              <a:rPr lang="fr-FR" sz="1050" dirty="0"/>
              <a:t>Maintenant, concernant le </a:t>
            </a:r>
            <a:r>
              <a:rPr lang="fr-FR" sz="1050" i="1" dirty="0"/>
              <a:t>timeout</a:t>
            </a:r>
            <a:r>
              <a:rPr lang="fr-FR" sz="1050" dirty="0"/>
              <a:t> : comme je vous l'ai dit, si vous ne le précisez pas, </a:t>
            </a:r>
            <a:r>
              <a:rPr lang="fr-FR" sz="1050" i="1" dirty="0"/>
              <a:t>select</a:t>
            </a:r>
            <a:r>
              <a:rPr lang="fr-FR" sz="1050" dirty="0"/>
              <a:t> bloque jusqu'au moment où l'un des sockets que nous écoutons est prêt à être lu, dans notre cas. Si vous précisez un </a:t>
            </a:r>
            <a:r>
              <a:rPr lang="fr-FR" sz="1050" i="1" dirty="0"/>
              <a:t>timeout</a:t>
            </a:r>
            <a:r>
              <a:rPr lang="fr-FR" sz="1050" dirty="0"/>
              <a:t> de </a:t>
            </a:r>
            <a:r>
              <a:rPr lang="fr-FR" sz="1050" i="1" dirty="0"/>
              <a:t>0</a:t>
            </a:r>
            <a:r>
              <a:rPr lang="fr-FR" sz="1050" dirty="0"/>
              <a:t>, </a:t>
            </a:r>
            <a:r>
              <a:rPr lang="fr-FR" sz="1050" i="1" dirty="0"/>
              <a:t>select</a:t>
            </a:r>
            <a:r>
              <a:rPr lang="fr-FR" sz="1050" dirty="0"/>
              <a:t> retournera tout de suite. Sinon, </a:t>
            </a:r>
            <a:r>
              <a:rPr lang="fr-FR" sz="1050" i="1" dirty="0"/>
              <a:t>select</a:t>
            </a:r>
            <a:r>
              <a:rPr lang="fr-FR" sz="1050" dirty="0"/>
              <a:t> retournera au bout du temps que vous indiquez en secondes, ou plus tôt si un socket est prêt à être lu.</a:t>
            </a:r>
          </a:p>
          <a:p>
            <a:endParaRPr lang="fr-FR" sz="1050" dirty="0"/>
          </a:p>
          <a:p>
            <a:r>
              <a:rPr lang="fr-FR" sz="1050" dirty="0"/>
              <a:t>En gros, si vous précisez un </a:t>
            </a:r>
            <a:r>
              <a:rPr lang="fr-FR" sz="1050" i="1" dirty="0"/>
              <a:t>timeout</a:t>
            </a:r>
            <a:r>
              <a:rPr lang="fr-FR" sz="1050" dirty="0"/>
              <a:t> de </a:t>
            </a:r>
            <a:r>
              <a:rPr lang="fr-FR" sz="1050" i="1" dirty="0"/>
              <a:t>1</a:t>
            </a:r>
            <a:r>
              <a:rPr lang="fr-FR" sz="1050" dirty="0"/>
              <a:t>, la fonction va bloquer pendant une seconde maximum. Mais si un des sockets en écoute est prêt à être lu dans l'intervalle (c'est-à-dire si un des clients envoie un message au serveur), la fonction retourne prématurément.</a:t>
            </a:r>
          </a:p>
          <a:p>
            <a:endParaRPr lang="fr-FR" sz="1050" dirty="0"/>
          </a:p>
          <a:p>
            <a:r>
              <a:rPr lang="fr-FR" sz="1050" dirty="0"/>
              <a:t>select renvoie trois listes, là encore </a:t>
            </a:r>
            <a:r>
              <a:rPr lang="fr-FR" sz="1050" i="1" dirty="0"/>
              <a:t>rlist</a:t>
            </a:r>
            <a:r>
              <a:rPr lang="fr-FR" sz="1050" dirty="0"/>
              <a:t>, </a:t>
            </a:r>
            <a:r>
              <a:rPr lang="fr-FR" sz="1050" i="1" dirty="0"/>
              <a:t>wlist</a:t>
            </a:r>
            <a:r>
              <a:rPr lang="fr-FR" sz="1050" dirty="0"/>
              <a:t> et </a:t>
            </a:r>
            <a:r>
              <a:rPr lang="fr-FR" sz="1050" i="1" dirty="0"/>
              <a:t>xlist</a:t>
            </a:r>
            <a:r>
              <a:rPr lang="fr-FR" sz="1050" dirty="0"/>
              <a:t>, sauf qu'il ne s'agit pas des listes fournies en entrée mais uniquement des sockets « à lire » dans le cas de </a:t>
            </a:r>
            <a:r>
              <a:rPr lang="fr-FR" sz="1050" i="1" dirty="0"/>
              <a:t>rlist</a:t>
            </a:r>
            <a:r>
              <a:rPr lang="fr-FR" sz="1050" dirty="0"/>
              <a:t>.</a:t>
            </a:r>
          </a:p>
          <a:p>
            <a:endParaRPr lang="fr-FR" sz="1050" dirty="0"/>
          </a:p>
          <a:p>
            <a:r>
              <a:rPr lang="fr-FR" sz="105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rlist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wlist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xlist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select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clients_connectes</a:t>
            </a:r>
            <a:r>
              <a:rPr kumimoji="0" lang="fr-FR" altLang="fr-FR" sz="1100" b="0" i="0" u="none" strike="noStrike" cap="none" normalizeH="0" baseline="0" dirty="0">
                <a:ln>
                  <a:noFill/>
                </a:ln>
                <a:solidFill>
                  <a:srgbClr val="89DDFF"/>
                </a:solidFill>
                <a:effectLst/>
                <a:latin typeface="JetBrains Mono"/>
              </a:rPr>
              <a:t>, [], [],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2677656"/>
          </a:xfrm>
          <a:prstGeom prst="rect">
            <a:avLst/>
          </a:prstGeom>
          <a:noFill/>
        </p:spPr>
        <p:txBody>
          <a:bodyPr wrap="square" rtlCol="0">
            <a:spAutoFit/>
          </a:bodyPr>
          <a:lstStyle/>
          <a:p>
            <a:r>
              <a:rPr lang="fr-FR" sz="1050" dirty="0"/>
              <a:t>Cette instruction va écouter les sockets contenus dans la liste </a:t>
            </a:r>
            <a:r>
              <a:rPr lang="fr-FR" sz="1050" i="1" dirty="0"/>
              <a:t>clients_connectes</a:t>
            </a:r>
            <a:r>
              <a:rPr lang="fr-FR" sz="1050" dirty="0"/>
              <a:t>. Elle retournera au plus tard dans 2 secondes. Mais elle retournera plus tôt si un client envoie un message. La liste des clients ayant envoyé un message se retrouve dans notre variable </a:t>
            </a:r>
            <a:r>
              <a:rPr lang="fr-FR" sz="1050" i="1" dirty="0"/>
              <a:t>rlist</a:t>
            </a:r>
            <a:r>
              <a:rPr lang="fr-FR" sz="1050" dirty="0"/>
              <a:t>. On la parcourt ensuite et on peut appeler </a:t>
            </a:r>
            <a:r>
              <a:rPr lang="fr-FR" sz="1050" i="1" dirty="0"/>
              <a:t>recv</a:t>
            </a:r>
            <a:r>
              <a:rPr lang="fr-FR" sz="1050" dirty="0"/>
              <a:t> sur chacun des sockets.</a:t>
            </a:r>
          </a:p>
          <a:p>
            <a:endParaRPr lang="fr-FR" sz="1050" dirty="0"/>
          </a:p>
          <a:p>
            <a:r>
              <a:rPr lang="fr-FR" sz="1050" dirty="0"/>
              <a:t>Si ce n'est pas plus clair, rassurez-vous : nous allons voir </a:t>
            </a:r>
            <a:r>
              <a:rPr lang="fr-FR" sz="1050" i="1" dirty="0"/>
              <a:t>select</a:t>
            </a:r>
            <a:r>
              <a:rPr lang="fr-FR" sz="1050" dirty="0"/>
              <a:t> en action un peu plus bas. Vous pouvez également aller jeter un coup d'œil à </a:t>
            </a:r>
            <a:r>
              <a:rPr lang="fr-FR" sz="1050" dirty="0">
                <a:hlinkClick r:id="rId2"/>
              </a:rPr>
              <a:t>la documentation du module </a:t>
            </a:r>
            <a:r>
              <a:rPr lang="fr-FR" sz="1050" dirty="0"/>
              <a:t>select.</a:t>
            </a:r>
          </a:p>
          <a:p>
            <a:endParaRPr lang="fr-FR" sz="1050" b="1" i="1" dirty="0"/>
          </a:p>
          <a:p>
            <a:r>
              <a:rPr lang="fr-FR" sz="1050" b="1" i="1" dirty="0"/>
              <a:t>select</a:t>
            </a:r>
            <a:r>
              <a:rPr lang="fr-FR" sz="1050" b="1" dirty="0"/>
              <a:t> en action</a:t>
            </a:r>
          </a:p>
          <a:p>
            <a:endParaRPr lang="fr-FR" sz="1050" dirty="0"/>
          </a:p>
          <a:p>
            <a:r>
              <a:rPr lang="fr-FR" sz="1050" dirty="0"/>
              <a:t>Nous allons un peu travailler sur notre serveur. Vous pouvez garder le même client de test.</a:t>
            </a:r>
          </a:p>
          <a:p>
            <a:endParaRPr lang="fr-FR" sz="1050" dirty="0"/>
          </a:p>
          <a:p>
            <a:r>
              <a:rPr lang="fr-FR" sz="105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050" dirty="0"/>
          </a:p>
          <a:p>
            <a:r>
              <a:rPr lang="fr-FR" sz="105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050" dirty="0"/>
          </a:p>
          <a:p>
            <a:r>
              <a:rPr lang="fr-FR" sz="105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select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hote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port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serveur écoute à présent sur le port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clients_connectes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serveur_lance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vérifier que de nouveaux clients ne demandent pas à se connecter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Pour cela, on écoute la connexion_principale en lecture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maximum 50ms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connexion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connexions_demandees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socket connecté à la liste des clients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Maintenant, on écoute la liste des clients connectés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clients renvoyés par select sont ceux devant être lus (</a:t>
            </a:r>
            <a:r>
              <a:rPr kumimoji="0" lang="fr-FR" altLang="fr-FR" sz="1050" b="0" i="1" u="none" strike="noStrike" cap="none" normalizeH="0" baseline="0" dirty="0" err="1">
                <a:ln>
                  <a:noFill/>
                </a:ln>
                <a:solidFill>
                  <a:srgbClr val="717CB4"/>
                </a:solidFill>
                <a:effectLst/>
                <a:latin typeface="JetBrains Mono"/>
              </a:rPr>
              <a:t>recv</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attend là encore 50ms maximum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enferme l'appel à select.select dans un bloc try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En effet, si la liste de clients connectés est vide, une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Peut être levée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 [], </a:t>
            </a:r>
            <a:r>
              <a:rPr kumimoji="0" lang="fr-FR" altLang="fr-FR" sz="1050" b="0" i="0" u="none" strike="noStrike" cap="none" normalizeH="0" baseline="0" dirty="0">
                <a:ln>
                  <a:noFill/>
                </a:ln>
                <a:solidFill>
                  <a:srgbClr val="F78C6C"/>
                </a:solidFill>
                <a:effectLst/>
                <a:latin typeface="JetBrains Mono"/>
              </a:rPr>
              <a:t>0.05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select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clients à lire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clients_a_lire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Client est de type socket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recv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Peut planter si le message contient des caractères spéciaux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decode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"Reçu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msg_recu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b"5 / 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msg_recu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serveur_lance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"Fermeture des connexions"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client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clients_connectes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39239"/>
          </a:xfrm>
          <a:prstGeom prst="rect">
            <a:avLst/>
          </a:prstGeom>
          <a:noFill/>
        </p:spPr>
        <p:txBody>
          <a:bodyPr wrap="square" rtlCol="0">
            <a:spAutoFit/>
          </a:bodyPr>
          <a:lstStyle/>
          <a:p>
            <a:r>
              <a:rPr lang="fr-FR" sz="1050" dirty="0"/>
              <a:t>C'est plus long hein ? C'est inévitable, cependant.</a:t>
            </a:r>
          </a:p>
          <a:p>
            <a:endParaRPr lang="fr-FR" sz="1050" dirty="0"/>
          </a:p>
          <a:p>
            <a:r>
              <a:rPr lang="fr-FR" sz="1050" dirty="0"/>
              <a:t>Maintenant notre serveur peut accepter des connexions de plus d'un client, vous pouvez faire le test. En outre, il ne se bloque pas dans l'attente d'un message, du moins pas plus de 50 millisecondes.</a:t>
            </a:r>
          </a:p>
          <a:p>
            <a:endParaRPr lang="fr-FR" sz="1050" dirty="0"/>
          </a:p>
          <a:p>
            <a:r>
              <a:rPr lang="fr-FR" sz="105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050" dirty="0"/>
          </a:p>
          <a:p>
            <a:r>
              <a:rPr lang="fr-FR" sz="1050" dirty="0"/>
              <a:t>Les déconnexions fortuites ne sont pas gérées non plus. Mais vous avez assez d'éléments pour faire des tests et améliorer notre serveur si cela vous tente.</a:t>
            </a:r>
          </a:p>
          <a:p>
            <a:endParaRPr lang="fr-FR" sz="1050" b="1" dirty="0"/>
          </a:p>
          <a:p>
            <a:r>
              <a:rPr lang="fr-FR" sz="1050" b="1" dirty="0"/>
              <a:t>Et encore plus</a:t>
            </a:r>
          </a:p>
          <a:p>
            <a:endParaRPr lang="fr-FR" sz="1050" dirty="0"/>
          </a:p>
          <a:p>
            <a:r>
              <a:rPr lang="fr-FR" sz="105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050" dirty="0">
                <a:hlinkClick r:id="rId2"/>
              </a:rPr>
              <a:t>socket</a:t>
            </a:r>
            <a:r>
              <a:rPr lang="fr-FR" sz="1050" dirty="0"/>
              <a:t>, de </a:t>
            </a:r>
            <a:r>
              <a:rPr lang="fr-FR" sz="1050" dirty="0">
                <a:hlinkClick r:id="rId3"/>
              </a:rPr>
              <a:t>select</a:t>
            </a:r>
            <a:r>
              <a:rPr lang="fr-FR" sz="1050" dirty="0"/>
              <a:t> et de </a:t>
            </a:r>
            <a:r>
              <a:rPr lang="fr-FR" sz="1050" dirty="0">
                <a:hlinkClick r:id="rId4"/>
              </a:rPr>
              <a:t>socketserver</a:t>
            </a:r>
            <a:r>
              <a:rPr lang="fr-FR" sz="1050" dirty="0"/>
              <a:t>.</a:t>
            </a:r>
          </a:p>
          <a:p>
            <a:endParaRPr lang="fr-FR" sz="1050" dirty="0"/>
          </a:p>
          <a:p>
            <a:r>
              <a:rPr lang="fr-FR" sz="105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516073"/>
          </a:xfrm>
          <a:prstGeom prst="rect">
            <a:avLst/>
          </a:prstGeom>
          <a:noFill/>
        </p:spPr>
        <p:txBody>
          <a:bodyPr wrap="square" rtlCol="0">
            <a:spAutoFit/>
          </a:bodyPr>
          <a:lstStyle/>
          <a:p>
            <a:r>
              <a:rPr lang="fr-FR" sz="1050" b="1" dirty="0"/>
              <a:t>En résumé</a:t>
            </a:r>
          </a:p>
          <a:p>
            <a:endParaRPr lang="fr-FR" sz="1050" dirty="0"/>
          </a:p>
          <a:p>
            <a:r>
              <a:rPr lang="fr-FR" sz="1050" dirty="0"/>
              <a:t>    Dans la structure réseau que nous avons vue, on trouve un </a:t>
            </a:r>
            <a:r>
              <a:rPr lang="fr-FR" sz="1050" b="1" dirty="0"/>
              <a:t>serveur</a:t>
            </a:r>
            <a:r>
              <a:rPr lang="fr-FR" sz="1050" dirty="0"/>
              <a:t> pouvant dialoguer avec plusieurs </a:t>
            </a:r>
            <a:r>
              <a:rPr lang="fr-FR" sz="1050" b="1" dirty="0"/>
              <a:t>clients</a:t>
            </a:r>
            <a:r>
              <a:rPr lang="fr-FR" sz="1050" dirty="0"/>
              <a:t>.</a:t>
            </a:r>
          </a:p>
          <a:p>
            <a:endParaRPr lang="fr-FR" sz="1050" dirty="0"/>
          </a:p>
          <a:p>
            <a:r>
              <a:rPr lang="fr-FR" sz="1050" dirty="0"/>
              <a:t>    Pour créer une connexion côté serveur ou client, on utilise le module </a:t>
            </a:r>
            <a:r>
              <a:rPr lang="fr-FR" sz="1050" i="1" dirty="0"/>
              <a:t>socket</a:t>
            </a:r>
            <a:r>
              <a:rPr lang="fr-FR" sz="1050" dirty="0"/>
              <a:t> et la classe </a:t>
            </a:r>
            <a:r>
              <a:rPr lang="fr-FR" sz="1050" i="1" dirty="0"/>
              <a:t>socket</a:t>
            </a:r>
            <a:r>
              <a:rPr lang="fr-FR" sz="1050" dirty="0"/>
              <a:t> de ce module.</a:t>
            </a:r>
          </a:p>
          <a:p>
            <a:endParaRPr lang="fr-FR" sz="1050" dirty="0"/>
          </a:p>
          <a:p>
            <a:r>
              <a:rPr lang="fr-FR" sz="1050" dirty="0"/>
              <a:t>    Pour se connecter à un serveur, le </a:t>
            </a:r>
            <a:r>
              <a:rPr lang="fr-FR" sz="1050" i="1" dirty="0"/>
              <a:t>socket</a:t>
            </a:r>
            <a:r>
              <a:rPr lang="fr-FR" sz="1050" dirty="0"/>
              <a:t> client utilise la méthode </a:t>
            </a:r>
            <a:r>
              <a:rPr lang="fr-FR" sz="1050" i="1" dirty="0"/>
              <a:t>connect</a:t>
            </a:r>
            <a:r>
              <a:rPr lang="fr-FR" sz="1050" dirty="0"/>
              <a:t>.</a:t>
            </a:r>
          </a:p>
          <a:p>
            <a:endParaRPr lang="fr-FR" sz="1050" dirty="0"/>
          </a:p>
          <a:p>
            <a:r>
              <a:rPr lang="fr-FR" sz="1050" dirty="0"/>
              <a:t>    Pour écouter sur un port précis, le serveur utilise d'abord la méthode </a:t>
            </a:r>
            <a:r>
              <a:rPr lang="fr-FR" sz="1050" i="1" dirty="0"/>
              <a:t>bind</a:t>
            </a:r>
            <a:r>
              <a:rPr lang="fr-FR" sz="1050" dirty="0"/>
              <a:t> puis la méthode </a:t>
            </a:r>
            <a:r>
              <a:rPr lang="fr-FR" sz="1050" i="1" dirty="0"/>
              <a:t>listen</a:t>
            </a:r>
            <a:r>
              <a:rPr lang="fr-FR" sz="1050" dirty="0"/>
              <a:t>.</a:t>
            </a:r>
          </a:p>
          <a:p>
            <a:endParaRPr lang="fr-FR" sz="1050" dirty="0"/>
          </a:p>
          <a:p>
            <a:r>
              <a:rPr lang="fr-FR" sz="1050" dirty="0"/>
              <a:t>    Pour s'échanger des informations, les </a:t>
            </a:r>
            <a:r>
              <a:rPr lang="fr-FR" sz="1050" i="1" dirty="0"/>
              <a:t>sockets</a:t>
            </a:r>
            <a:r>
              <a:rPr lang="fr-FR" sz="1050" dirty="0"/>
              <a:t> client et serveur utilisent les méthodes </a:t>
            </a:r>
            <a:r>
              <a:rPr lang="fr-FR" sz="1050" i="1" dirty="0"/>
              <a:t>send</a:t>
            </a:r>
            <a:r>
              <a:rPr lang="fr-FR" sz="1050" dirty="0"/>
              <a:t> et </a:t>
            </a:r>
            <a:r>
              <a:rPr lang="fr-FR" sz="1050" i="1" dirty="0"/>
              <a:t>recv</a:t>
            </a:r>
            <a:r>
              <a:rPr lang="fr-FR" sz="1050" dirty="0"/>
              <a:t>.</a:t>
            </a:r>
          </a:p>
          <a:p>
            <a:endParaRPr lang="fr-FR" sz="1050" dirty="0"/>
          </a:p>
          <a:p>
            <a:r>
              <a:rPr lang="fr-FR" sz="1050" dirty="0"/>
              <a:t>    Pour fermer une connexion, le </a:t>
            </a:r>
            <a:r>
              <a:rPr lang="fr-FR" sz="1050" i="1" dirty="0"/>
              <a:t>socket</a:t>
            </a:r>
            <a:r>
              <a:rPr lang="fr-FR" sz="1050" dirty="0"/>
              <a:t> serveur ou client utilise la méthode </a:t>
            </a:r>
            <a:r>
              <a:rPr lang="fr-FR" sz="1050" i="1" dirty="0"/>
              <a:t>close</a:t>
            </a:r>
            <a:r>
              <a:rPr lang="fr-FR" sz="1050" dirty="0"/>
              <a:t>.</a:t>
            </a:r>
          </a:p>
          <a:p>
            <a:endParaRPr lang="fr-FR" sz="1050" dirty="0"/>
          </a:p>
          <a:p>
            <a:r>
              <a:rPr lang="fr-FR" sz="1050" dirty="0"/>
              <a:t>    Le module </a:t>
            </a:r>
            <a:r>
              <a:rPr lang="fr-FR" sz="1050" i="1" dirty="0"/>
              <a:t>select</a:t>
            </a:r>
            <a:r>
              <a:rPr lang="fr-FR" sz="105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384995"/>
          </a:xfrm>
          <a:prstGeom prst="rect">
            <a:avLst/>
          </a:prstGeom>
          <a:noFill/>
        </p:spPr>
        <p:txBody>
          <a:bodyPr wrap="square" rtlCol="0">
            <a:spAutoFit/>
          </a:bodyPr>
          <a:lstStyle/>
          <a:p>
            <a:r>
              <a:rPr lang="fr-FR" sz="1050" b="1" dirty="0"/>
              <a:t>Créez des tests unitaires avec unittest</a:t>
            </a:r>
          </a:p>
          <a:p>
            <a:endParaRPr lang="fr-FR" sz="1050" dirty="0"/>
          </a:p>
          <a:p>
            <a:r>
              <a:rPr lang="fr-FR" sz="1050" dirty="0"/>
              <a:t>Tester ! Tout un monde. Vous allez voir dans ce chapitre comment tester le bon fonctionnement de votre programme et apprendre à le rendre aussi stable que possible au fur et à mesure que vous proposerez de nouvelles améliorations.</a:t>
            </a:r>
          </a:p>
          <a:p>
            <a:endParaRPr lang="fr-FR" sz="1050" dirty="0"/>
          </a:p>
          <a:p>
            <a:r>
              <a:rPr lang="fr-FR" sz="1050" dirty="0"/>
              <a:t>Si vous pensez que tester ne sert à rien ou que tester ne se fait que quand tout le développement est fini, je vous encourage vivement à lire ce chapitre, ne serait-ce que pour information.</a:t>
            </a:r>
          </a:p>
          <a:p>
            <a:endParaRPr lang="fr-FR" sz="1050" dirty="0"/>
          </a:p>
          <a:p>
            <a:r>
              <a:rPr lang="fr-FR" sz="105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4455066"/>
          </a:xfrm>
          <a:prstGeom prst="rect">
            <a:avLst/>
          </a:prstGeom>
          <a:noFill/>
        </p:spPr>
        <p:txBody>
          <a:bodyPr wrap="square" rtlCol="0">
            <a:spAutoFit/>
          </a:bodyPr>
          <a:lstStyle/>
          <a:p>
            <a:r>
              <a:rPr lang="fr-FR" sz="1050" dirty="0">
                <a:highlight>
                  <a:srgbClr val="C0C0C0"/>
                </a:highlight>
              </a:rPr>
              <a:t>On va parler de tests... mais qu'est-ce qu'on entend par « tester » ?</a:t>
            </a:r>
          </a:p>
          <a:p>
            <a:endParaRPr lang="fr-FR" sz="1050" dirty="0"/>
          </a:p>
          <a:p>
            <a:r>
              <a:rPr lang="fr-FR" sz="1050" dirty="0"/>
              <a:t>C'est la première question, et elle est très importante !</a:t>
            </a:r>
          </a:p>
          <a:p>
            <a:endParaRPr lang="fr-FR" sz="1050" dirty="0"/>
          </a:p>
          <a:p>
            <a:r>
              <a:rPr lang="fr-FR" sz="1050" dirty="0"/>
              <a:t>Dans ce chapitre, je vais parler de tests (principalement de tests unitaires), qui vérifient que votre code réagit comme il le devrait et qu'il continue à réagir comme il le devrait après de nouvelles améliorations.</a:t>
            </a:r>
          </a:p>
          <a:p>
            <a:endParaRPr lang="fr-FR" sz="1050" dirty="0"/>
          </a:p>
          <a:p>
            <a:r>
              <a:rPr lang="fr-FR" sz="1050" dirty="0"/>
              <a:t>Certains développeurs refusent de travailler sur du code qui n'est pas le leur s'il n'a pas de documentation. Pour ce que j'en ai vu, un nombre plus important encore de développeurs refuse de le faire si le code n'a pas de test.</a:t>
            </a:r>
          </a:p>
          <a:p>
            <a:endParaRPr lang="fr-FR" sz="1050" dirty="0"/>
          </a:p>
          <a:p>
            <a:r>
              <a:rPr lang="fr-FR" sz="105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050" dirty="0"/>
          </a:p>
          <a:p>
            <a:r>
              <a:rPr lang="fr-FR" sz="105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050" dirty="0"/>
          </a:p>
          <a:p>
            <a:r>
              <a:rPr lang="fr-FR" sz="105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050" dirty="0"/>
          </a:p>
          <a:p>
            <a:r>
              <a:rPr lang="fr-FR" sz="1050" dirty="0"/>
              <a:t>Vous modifiez donc votre fonction 1 ou 2. Votre fonction 11 marche, enfin, sans problème. Vous proposez votre nouvelle version à vos utilisateurs.</a:t>
            </a:r>
          </a:p>
          <a:p>
            <a:endParaRPr lang="fr-FR" sz="1050" dirty="0"/>
          </a:p>
          <a:p>
            <a:r>
              <a:rPr lang="fr-FR" sz="1050" dirty="0"/>
              <a:t>Et vous recevez un chœur de protestations : jugez donc ! Ils utilisaient votre fonction 1 ou 2 sans problème, mais avec votre nouvelle version, rien ne marche plus.</a:t>
            </a:r>
          </a:p>
          <a:p>
            <a:endParaRPr lang="fr-FR" sz="1050" dirty="0"/>
          </a:p>
          <a:p>
            <a:r>
              <a:rPr lang="fr-FR" sz="105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050" dirty="0">
              <a:highlight>
                <a:srgbClr val="C0C0C0"/>
              </a:highlight>
            </a:endParaRPr>
          </a:p>
          <a:p>
            <a:r>
              <a:rPr lang="fr-FR" sz="105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347070"/>
          </a:xfrm>
          <a:prstGeom prst="rect">
            <a:avLst/>
          </a:prstGeom>
          <a:noFill/>
        </p:spPr>
        <p:txBody>
          <a:bodyPr wrap="square" rtlCol="0">
            <a:spAutoFit/>
          </a:bodyPr>
          <a:lstStyle/>
          <a:p>
            <a:r>
              <a:rPr lang="fr-FR" sz="105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050" dirty="0"/>
          </a:p>
          <a:p>
            <a:r>
              <a:rPr lang="fr-FR" sz="105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050" dirty="0"/>
          </a:p>
          <a:p>
            <a:r>
              <a:rPr lang="fr-FR" sz="1050" dirty="0">
                <a:highlight>
                  <a:srgbClr val="C0C0C0"/>
                </a:highlight>
              </a:rPr>
              <a:t>Est-ce difficile de tester un programme ?</a:t>
            </a:r>
          </a:p>
          <a:p>
            <a:endParaRPr lang="fr-FR" sz="1050" dirty="0"/>
          </a:p>
          <a:p>
            <a:r>
              <a:rPr lang="fr-FR" sz="105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050" dirty="0"/>
          </a:p>
          <a:p>
            <a:r>
              <a:rPr lang="fr-FR" sz="1050" dirty="0">
                <a:highlight>
                  <a:srgbClr val="C0C0C0"/>
                </a:highlight>
              </a:rPr>
              <a:t>Qui écrit les tests ?</a:t>
            </a:r>
          </a:p>
          <a:p>
            <a:endParaRPr lang="fr-FR" sz="1050" dirty="0"/>
          </a:p>
          <a:p>
            <a:r>
              <a:rPr lang="fr-FR" sz="105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050" dirty="0"/>
          </a:p>
          <a:p>
            <a:r>
              <a:rPr lang="fr-FR" sz="105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061829"/>
          </a:xfrm>
          <a:prstGeom prst="rect">
            <a:avLst/>
          </a:prstGeom>
          <a:noFill/>
        </p:spPr>
        <p:txBody>
          <a:bodyPr wrap="square" rtlCol="0">
            <a:spAutoFit/>
          </a:bodyPr>
          <a:lstStyle/>
          <a:p>
            <a:r>
              <a:rPr lang="fr-FR" sz="1050" b="1" dirty="0"/>
              <a:t>Structure de base d'un test unitaire</a:t>
            </a:r>
          </a:p>
          <a:p>
            <a:endParaRPr lang="fr-FR" sz="1050" dirty="0"/>
          </a:p>
          <a:p>
            <a:r>
              <a:rPr lang="fr-FR" sz="1050" dirty="0"/>
              <a:t>Nous le verrons plus loin, un test unitaire peut être constitué de nombreux tests répartis dans plusieurs packages et modules. Pour l'instant, nous n'allons nous intéresser qu'à un test case, la forme la plus simple du test unitaire.</a:t>
            </a:r>
          </a:p>
          <a:p>
            <a:endParaRPr lang="fr-FR" sz="1050" dirty="0"/>
          </a:p>
          <a:p>
            <a:r>
              <a:rPr lang="fr-FR" sz="1050" dirty="0"/>
              <a:t>Pour créer un test unitaire, la première chose est de créer une classe héritant de </a:t>
            </a:r>
            <a:r>
              <a:rPr lang="fr-FR" sz="1050" i="1" dirty="0"/>
              <a:t>unittest.TestCase</a:t>
            </a:r>
            <a:r>
              <a:rPr lang="fr-FR" sz="105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1883672"/>
            <a:ext cx="662188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2766215"/>
            <a:ext cx="9902491" cy="738664"/>
          </a:xfrm>
          <a:prstGeom prst="rect">
            <a:avLst/>
          </a:prstGeom>
          <a:noFill/>
        </p:spPr>
        <p:txBody>
          <a:bodyPr wrap="square" rtlCol="0">
            <a:spAutoFit/>
          </a:bodyPr>
          <a:lstStyle/>
          <a:p>
            <a:r>
              <a:rPr lang="fr-FR" sz="1050" dirty="0"/>
              <a:t>On peut définir ensuite un test dans une méthode dont le nom commence par test.</a:t>
            </a:r>
          </a:p>
          <a:p>
            <a:r>
              <a:rPr lang="fr-FR" sz="1050" dirty="0"/>
              <a:t>Test de la fonction random.choice</a:t>
            </a:r>
          </a:p>
          <a:p>
            <a:endParaRPr lang="fr-FR" sz="1050" dirty="0"/>
          </a:p>
          <a:p>
            <a:r>
              <a:rPr lang="fr-FR" sz="105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3574748"/>
            <a:ext cx="6621880" cy="234679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Vérifie que 'elt' est dans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031325"/>
          </a:xfrm>
          <a:prstGeom prst="rect">
            <a:avLst/>
          </a:prstGeom>
          <a:noFill/>
        </p:spPr>
        <p:txBody>
          <a:bodyPr wrap="square" rtlCol="0">
            <a:spAutoFit/>
          </a:bodyPr>
          <a:lstStyle/>
          <a:p>
            <a:pPr marL="171450" indent="-171450">
              <a:buFont typeface="Arial" panose="020B0604020202020204" pitchFamily="34" charset="0"/>
              <a:buChar char="•"/>
            </a:pPr>
            <a:r>
              <a:rPr lang="fr-FR" sz="1050" dirty="0"/>
              <a:t>Quelques explications s'imposent pour notre méthode de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D'abord à la première ligne, on crée une liste de 0 à 9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Ensuite on appelle la fonction random.choice sur notre liste et on récupère le retour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000821"/>
          </a:xfrm>
          <a:prstGeom prst="rect">
            <a:avLst/>
          </a:prstGeom>
          <a:noFill/>
        </p:spPr>
        <p:txBody>
          <a:bodyPr wrap="square" rtlCol="0">
            <a:spAutoFit/>
          </a:bodyPr>
          <a:lstStyle/>
          <a:p>
            <a:r>
              <a:rPr lang="fr-FR" sz="1050" dirty="0"/>
              <a:t>Le module unittest de la bibliothèque standard de Python inclut le mécanisme des tests unitaires.</a:t>
            </a:r>
          </a:p>
          <a:p>
            <a:endParaRPr lang="fr-FR" sz="1050" dirty="0"/>
          </a:p>
          <a:p>
            <a:r>
              <a:rPr lang="fr-FR" sz="1050" dirty="0"/>
              <a:t>Voici la structure que vous rencontrerez le plus souvent :</a:t>
            </a:r>
          </a:p>
          <a:p>
            <a:endParaRPr lang="fr-FR" sz="1050" dirty="0"/>
          </a:p>
          <a:p>
            <a:pPr marL="628650" lvl="1" indent="-171450">
              <a:buFont typeface="Arial" panose="020B0604020202020204" pitchFamily="34" charset="0"/>
              <a:buChar char="•"/>
            </a:pPr>
            <a:r>
              <a:rPr lang="fr-FR" sz="1050" dirty="0"/>
              <a:t>    Une fonctionnalité codée grâce à un ensemble de fonctions, de classes, de modules, de packages et autre.</a:t>
            </a:r>
          </a:p>
          <a:p>
            <a:pPr marL="628650" lvl="1" indent="-171450">
              <a:buFont typeface="Arial" panose="020B0604020202020204" pitchFamily="34" charset="0"/>
              <a:buChar char="•"/>
            </a:pPr>
            <a:r>
              <a:rPr lang="fr-FR" sz="1050" dirty="0"/>
              <a:t>    Pour chaque fonctionnalité, un test qui vérifie que la fonctionnalité fait bien ce qu'on lui demande. Par exemple, que si une certaine fonction est appelée avec certains paramètres, elle retourne telle valeur.</a:t>
            </a:r>
          </a:p>
          <a:p>
            <a:endParaRPr lang="fr-FR" sz="1050" dirty="0"/>
          </a:p>
          <a:p>
            <a:r>
              <a:rPr lang="fr-FR" sz="1050" dirty="0"/>
              <a:t>Nous allons nous intéresser ici à ce second point dans la liste : comment tester une fonctionnalité.</a:t>
            </a:r>
          </a:p>
          <a:p>
            <a:endParaRPr lang="fr-FR" sz="1050" b="1" dirty="0"/>
          </a:p>
          <a:p>
            <a:r>
              <a:rPr lang="fr-FR" sz="1050" b="1" dirty="0"/>
              <a:t>Tester une fonctionnalité existante</a:t>
            </a:r>
          </a:p>
          <a:p>
            <a:endParaRPr lang="fr-FR" sz="1050" dirty="0"/>
          </a:p>
          <a:p>
            <a:r>
              <a:rPr lang="fr-FR" sz="1050" dirty="0"/>
              <a:t>Pour commencer, nous allons tester une fonctionnalité déjà existante, proposée dans l'un des modules de Python. Je vais reprendre les exemples de la documentation officielle qui sont assez faciles à comprendre.</a:t>
            </a:r>
          </a:p>
          <a:p>
            <a:endParaRPr lang="fr-FR" sz="1050" dirty="0"/>
          </a:p>
          <a:p>
            <a:r>
              <a:rPr lang="fr-FR" sz="1050" dirty="0"/>
              <a:t>Pour cet exemple, nous allons nous intéresser au module </a:t>
            </a:r>
            <a:r>
              <a:rPr lang="fr-FR" sz="1050" i="1" dirty="0"/>
              <a:t>random</a:t>
            </a:r>
            <a:r>
              <a:rPr lang="fr-FR" sz="1050" dirty="0"/>
              <a:t> que nous avons déjà utilisé. Nous allons chercher à tester le fonctionnement en particulier de trois fonctions :</a:t>
            </a:r>
          </a:p>
          <a:p>
            <a:endParaRPr lang="fr-FR" sz="1050" dirty="0"/>
          </a:p>
          <a:p>
            <a:pPr marL="171450" indent="-171450">
              <a:buFont typeface="Arial" panose="020B0604020202020204" pitchFamily="34" charset="0"/>
              <a:buChar char="•"/>
            </a:pPr>
            <a:r>
              <a:rPr lang="fr-FR" sz="1050" dirty="0"/>
              <a:t>    </a:t>
            </a:r>
            <a:r>
              <a:rPr lang="fr-FR" sz="1050" i="1" dirty="0"/>
              <a:t>random.choice</a:t>
            </a:r>
            <a:r>
              <a:rPr lang="fr-FR" sz="105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"renard"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"serpent"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"parapluie"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'renard'</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15498"/>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random.sample</a:t>
            </a:r>
            <a:r>
              <a:rPr lang="fr-FR" sz="105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732627"/>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['b', 'a', 'c', 'j', 'e']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peut-être que cet exemple sera plus clair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53916"/>
          </a:xfrm>
          <a:prstGeom prst="rect">
            <a:avLst/>
          </a:prstGeom>
          <a:noFill/>
        </p:spPr>
        <p:txBody>
          <a:bodyPr wrap="square" rtlCol="0">
            <a:spAutoFit/>
          </a:bodyPr>
          <a:lstStyle/>
          <a:p>
            <a:pPr marL="171450" indent="-171450">
              <a:buFont typeface="Arial" panose="020B0604020202020204" pitchFamily="34" charset="0"/>
              <a:buChar char="•"/>
            </a:pPr>
            <a:r>
              <a:rPr lang="fr-FR" sz="1050" i="1" dirty="0"/>
              <a:t>random.shuffle</a:t>
            </a:r>
            <a:r>
              <a:rPr lang="fr-FR" sz="105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53916"/>
          </a:xfrm>
          <a:prstGeom prst="rect">
            <a:avLst/>
          </a:prstGeom>
          <a:noFill/>
        </p:spPr>
        <p:txBody>
          <a:bodyPr wrap="square" rtlCol="0">
            <a:spAutoFit/>
          </a:bodyPr>
          <a:lstStyle/>
          <a:p>
            <a:r>
              <a:rPr lang="fr-FR" sz="105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1869743"/>
          </a:xfrm>
          <a:prstGeom prst="rect">
            <a:avLst/>
          </a:prstGeom>
          <a:noFill/>
        </p:spPr>
        <p:txBody>
          <a:bodyPr wrap="square" rtlCol="0">
            <a:spAutoFit/>
          </a:bodyPr>
          <a:lstStyle/>
          <a:p>
            <a:r>
              <a:rPr lang="fr-FR" sz="1050" dirty="0">
                <a:highlight>
                  <a:srgbClr val="C0C0C0"/>
                </a:highlight>
              </a:rPr>
              <a:t>L'appel à unittest.main ferme la console Python, soyez prévenu, ce n'est pas une erreur mais bien un comportement attendu.</a:t>
            </a:r>
          </a:p>
          <a:p>
            <a:endParaRPr lang="fr-FR" sz="1050" dirty="0">
              <a:highlight>
                <a:srgbClr val="C0C0C0"/>
              </a:highlight>
            </a:endParaRPr>
          </a:p>
          <a:p>
            <a:r>
              <a:rPr lang="fr-FR" sz="1050" dirty="0"/>
              <a:t>Le retour affiché se décompose en trois parties :</a:t>
            </a:r>
          </a:p>
          <a:p>
            <a:pPr marL="628650" lvl="1" indent="-171450">
              <a:buFont typeface="Arial" panose="020B0604020202020204" pitchFamily="34" charset="0"/>
              <a:buChar char="•"/>
            </a:pPr>
            <a:r>
              <a:rPr lang="fr-FR" sz="105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050" dirty="0"/>
              <a:t>    Ensuite se trouve une ligne récapitulative du nombre de tests exécutés ;</a:t>
            </a:r>
          </a:p>
          <a:p>
            <a:pPr marL="628650" lvl="1" indent="-171450">
              <a:buFont typeface="Arial" panose="020B0604020202020204" pitchFamily="34" charset="0"/>
              <a:buChar char="•"/>
            </a:pPr>
            <a:r>
              <a:rPr lang="fr-FR" sz="1050" dirty="0"/>
              <a:t>    Enfin, la dernière ligne récapitule le nombre de réussites ou échecs ou erreurs. Si tout va bien, cette dernière ligne devrait être simplement "OK".</a:t>
            </a:r>
          </a:p>
          <a:p>
            <a:endParaRPr lang="fr-FR" sz="1050" dirty="0"/>
          </a:p>
          <a:p>
            <a:r>
              <a:rPr lang="fr-FR" sz="1050" b="1" dirty="0"/>
              <a:t>Faisons échouer un test</a:t>
            </a:r>
          </a:p>
          <a:p>
            <a:endParaRPr lang="fr-FR" sz="1050" dirty="0"/>
          </a:p>
          <a:p>
            <a:r>
              <a:rPr lang="fr-FR" sz="105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53916"/>
          </a:xfrm>
          <a:prstGeom prst="rect">
            <a:avLst/>
          </a:prstGeom>
          <a:noFill/>
        </p:spPr>
        <p:txBody>
          <a:bodyPr wrap="square" rtlCol="0">
            <a:spAutoFit/>
          </a:bodyPr>
          <a:lstStyle/>
          <a:p>
            <a:r>
              <a:rPr lang="fr-FR" sz="1050" i="1" dirty="0"/>
              <a:t>Et après un appel à unittest.main():</a:t>
            </a:r>
            <a:endParaRPr lang="fr-FR" sz="105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0.003</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OKF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FAIL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test_choice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Test le fonctionnement de la fonction </a:t>
            </a:r>
            <a:r>
              <a:rPr kumimoji="0" lang="fr-FR" altLang="fr-FR" sz="1050" b="0" i="0" u="none" strike="noStrike" cap="none" normalizeH="0" baseline="0" dirty="0">
                <a:ln>
                  <a:noFill/>
                </a:ln>
                <a:solidFill>
                  <a:srgbClr val="C3E88D"/>
                </a:solidFill>
                <a:effectLst/>
                <a:latin typeface="JetBrains Mono"/>
              </a:rPr>
              <a:t>'random.choice'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"code.py"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test_choice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C3CEE3"/>
                </a:solidFill>
                <a:effectLst/>
                <a:latin typeface="JetBrains Mono"/>
              </a:rPr>
              <a:t>test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0.004</a:t>
            </a:r>
            <a:r>
              <a:rPr kumimoji="0" lang="fr-FR" altLang="fr-FR" sz="1050" b="0" i="0" u="none" strike="noStrike" cap="none" normalizeH="0" baseline="0" dirty="0">
                <a:ln>
                  <a:noFill/>
                </a:ln>
                <a:solidFill>
                  <a:srgbClr val="C3CEE3"/>
                </a:solidFill>
                <a:effectLst/>
                <a:latin typeface="JetBrains Mono"/>
              </a:rPr>
              <a:t>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FAILED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failures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061829"/>
          </a:xfrm>
          <a:prstGeom prst="rect">
            <a:avLst/>
          </a:prstGeom>
          <a:noFill/>
        </p:spPr>
        <p:txBody>
          <a:bodyPr wrap="square" rtlCol="0">
            <a:spAutoFit/>
          </a:bodyPr>
          <a:lstStyle/>
          <a:p>
            <a:r>
              <a:rPr lang="fr-FR" sz="105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050" dirty="0"/>
          </a:p>
          <a:p>
            <a:r>
              <a:rPr lang="fr-FR" sz="105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546577"/>
          </a:xfrm>
          <a:prstGeom prst="rect">
            <a:avLst/>
          </a:prstGeom>
          <a:noFill/>
        </p:spPr>
        <p:txBody>
          <a:bodyPr wrap="square" rtlCol="0">
            <a:spAutoFit/>
          </a:bodyPr>
          <a:lstStyle/>
          <a:p>
            <a:r>
              <a:rPr lang="fr-FR" sz="1050" b="1" dirty="0"/>
              <a:t>Test de la fonction</a:t>
            </a:r>
            <a:r>
              <a:rPr lang="fr-FR" sz="1050" b="1" i="1" dirty="0"/>
              <a:t> random.shuffle</a:t>
            </a:r>
          </a:p>
          <a:p>
            <a:endParaRPr lang="fr-FR" sz="1050" i="1" dirty="0"/>
          </a:p>
          <a:p>
            <a:r>
              <a:rPr lang="fr-FR" sz="1050" dirty="0"/>
              <a:t>Intéressons-nous maintenant à la fonction random.shuffle. Souvenez-vous, elle prend une liste en paramètre et mélange cette liste aléatoirement.</a:t>
            </a:r>
          </a:p>
          <a:p>
            <a:endParaRPr lang="fr-FR" sz="1050" dirty="0"/>
          </a:p>
          <a:p>
            <a:r>
              <a:rPr lang="fr-FR" sz="1050" dirty="0"/>
              <a:t>En vous inspirant du premier exemple, essayez d'écrire la méthode de test correspondante. Il vous faut réfléchir à comment vérifier qu'une liste, après avoir été mélangée, correspond à une liste d'éléments de 0 à 9.</a:t>
            </a:r>
          </a:p>
          <a:p>
            <a:endParaRPr lang="fr-FR" sz="1050" dirty="0"/>
          </a:p>
          <a:p>
            <a:r>
              <a:rPr lang="fr-FR" sz="1050" dirty="0"/>
              <a:t>Je vous conseille d'utiliser cette fois la méthode d'assertion </a:t>
            </a:r>
            <a:r>
              <a:rPr lang="fr-FR" sz="1050" i="1" dirty="0"/>
              <a:t>assertEqual</a:t>
            </a:r>
            <a:r>
              <a:rPr lang="fr-FR" sz="105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'random.shuffle'."""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shuffle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sort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assertEqual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084912"/>
          </a:xfrm>
          <a:prstGeom prst="rect">
            <a:avLst/>
          </a:prstGeom>
          <a:noFill/>
        </p:spPr>
        <p:txBody>
          <a:bodyPr wrap="square" rtlCol="0">
            <a:spAutoFit/>
          </a:bodyPr>
          <a:lstStyle/>
          <a:p>
            <a:r>
              <a:rPr lang="fr-FR" sz="1050" dirty="0"/>
              <a:t>Comme vous le voyez, on appelle la fonction random.shuffle avant de trier de nouveau notre liste. Une fois la liste triée de nouveau, elle devra être identique à notre liste d'origine (list(range(10))).</a:t>
            </a:r>
          </a:p>
          <a:p>
            <a:endParaRPr lang="fr-FR" sz="1050" dirty="0"/>
          </a:p>
          <a:p>
            <a:r>
              <a:rPr lang="fr-FR" sz="105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784568"/>
            <a:ext cx="9902491" cy="738664"/>
          </a:xfrm>
          <a:prstGeom prst="rect">
            <a:avLst/>
          </a:prstGeom>
          <a:noFill/>
        </p:spPr>
        <p:txBody>
          <a:bodyPr wrap="square" rtlCol="0">
            <a:spAutoFit/>
          </a:bodyPr>
          <a:lstStyle/>
          <a:p>
            <a:r>
              <a:rPr lang="fr-FR" sz="1050" b="1" dirty="0"/>
              <a:t>Test de la fonction random.sample</a:t>
            </a:r>
          </a:p>
          <a:p>
            <a:endParaRPr lang="fr-FR" sz="1050" b="1" dirty="0"/>
          </a:p>
          <a:p>
            <a:r>
              <a:rPr lang="fr-FR" sz="1050" dirty="0"/>
              <a:t>Enfin, écrivons notre méthode de test de la fonction random.sample.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79113"/>
            <a:ext cx="662188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740"/>
            <a:ext cx="9902491" cy="577081"/>
          </a:xfrm>
          <a:prstGeom prst="rect">
            <a:avLst/>
          </a:prstGeom>
          <a:noFill/>
        </p:spPr>
        <p:txBody>
          <a:bodyPr wrap="square" rtlCol="0">
            <a:spAutoFit/>
          </a:bodyPr>
          <a:lstStyle/>
          <a:p>
            <a:r>
              <a:rPr lang="fr-FR" sz="1050" dirty="0"/>
              <a:t>Jusqu'ici ce n'est pas bien différent de ce que nous avons fait un peu plus haut.</a:t>
            </a:r>
          </a:p>
          <a:p>
            <a:endParaRPr lang="fr-FR" sz="1050" dirty="0"/>
          </a:p>
          <a:p>
            <a:r>
              <a:rPr lang="fr-FR" sz="1050" dirty="0"/>
              <a:t>Avez-vous essayé random.sample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323295"/>
            <a:ext cx="662188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"C:\python34\lib</a:t>
            </a:r>
            <a:r>
              <a:rPr kumimoji="0" lang="fr-FR" altLang="fr-FR" sz="1050" b="0" i="0" u="none" strike="noStrike" cap="none" normalizeH="0" baseline="0" dirty="0">
                <a:ln>
                  <a:noFill/>
                </a:ln>
                <a:solidFill>
                  <a:srgbClr val="89DDFF"/>
                </a:solidFill>
                <a:effectLst/>
                <a:latin typeface="JetBrains Mono"/>
              </a:rPr>
              <a:t>\r</a:t>
            </a:r>
            <a:r>
              <a:rPr kumimoji="0" lang="fr-FR" altLang="fr-FR" sz="1050" b="0" i="0" u="none" strike="noStrike" cap="none" normalizeH="0" baseline="0" dirty="0">
                <a:ln>
                  <a:noFill/>
                </a:ln>
                <a:solidFill>
                  <a:srgbClr val="C3E88D"/>
                </a:solidFill>
                <a:effectLst/>
                <a:latin typeface="JetBrains Mono"/>
              </a:rPr>
              <a:t>andom.py"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sample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"Sample larger than population"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Sample </a:t>
            </a:r>
            <a:r>
              <a:rPr kumimoji="0" lang="fr-FR" altLang="fr-FR" sz="1050" b="0" i="0" u="none" strike="noStrike" cap="none" normalizeH="0" baseline="0" dirty="0">
                <a:ln>
                  <a:noFill/>
                </a:ln>
                <a:solidFill>
                  <a:srgbClr val="C3CEE3"/>
                </a:solidFill>
                <a:effectLst/>
                <a:latin typeface="JetBrains Mono"/>
              </a:rPr>
              <a:t>larger than population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7" y="5576630"/>
            <a:ext cx="9902491" cy="577081"/>
          </a:xfrm>
          <a:prstGeom prst="rect">
            <a:avLst/>
          </a:prstGeom>
          <a:noFill/>
        </p:spPr>
        <p:txBody>
          <a:bodyPr wrap="square" rtlCol="0">
            <a:spAutoFit/>
          </a:bodyPr>
          <a:lstStyle/>
          <a:p>
            <a:r>
              <a:rPr lang="en-US" sz="1050" dirty="0"/>
              <a:t>Citation : PEP 20</a:t>
            </a:r>
          </a:p>
          <a:p>
            <a:endParaRPr lang="en-US" sz="1050" dirty="0"/>
          </a:p>
          <a:p>
            <a:r>
              <a:rPr lang="en-US" sz="1050" dirty="0"/>
              <a:t>    Errors should never pass silently.</a:t>
            </a:r>
            <a:endParaRPr lang="fr-FR" sz="105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2" name="Rectangle 1">
            <a:extLst>
              <a:ext uri="{FF2B5EF4-FFF2-40B4-BE49-F238E27FC236}">
                <a16:creationId xmlns:a16="http://schemas.microsoft.com/office/drawing/2014/main" id="{C10AA560-7F10-49F0-9D16-935CC2B5FE4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F248A3-D17A-48F9-9BE3-7D2557CC36A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665406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53916"/>
          </a:xfrm>
          <a:prstGeom prst="rect">
            <a:avLst/>
          </a:prstGeom>
          <a:noFill/>
        </p:spPr>
        <p:txBody>
          <a:bodyPr wrap="square" rtlCol="0">
            <a:spAutoFit/>
          </a:bodyPr>
          <a:lstStyle/>
          <a:p>
            <a:r>
              <a:rPr lang="fr-FR" sz="105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8" y="1585956"/>
            <a:ext cx="662188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922274"/>
            <a:ext cx="9902491" cy="1708160"/>
          </a:xfrm>
          <a:prstGeom prst="rect">
            <a:avLst/>
          </a:prstGeom>
          <a:noFill/>
        </p:spPr>
        <p:txBody>
          <a:bodyPr wrap="square" rtlCol="0">
            <a:spAutoFit/>
          </a:bodyPr>
          <a:lstStyle/>
          <a:p>
            <a:r>
              <a:rPr lang="fr-FR" sz="1050" dirty="0"/>
              <a:t>La dernière ligne mérite quelques explications. On utilise encore une méthode d'assertion </a:t>
            </a:r>
            <a:r>
              <a:rPr lang="fr-FR" sz="1050" i="1" dirty="0"/>
              <a:t>assert</a:t>
            </a:r>
            <a:r>
              <a:rPr lang="fr-FR" sz="1050" dirty="0"/>
              <a:t>* (cette fois, </a:t>
            </a:r>
            <a:r>
              <a:rPr lang="fr-FR" sz="1050" i="1" dirty="0"/>
              <a:t>assertRaises</a:t>
            </a:r>
            <a:r>
              <a:rPr lang="fr-FR" sz="1050" dirty="0"/>
              <a:t>).</a:t>
            </a:r>
          </a:p>
          <a:p>
            <a:endParaRPr lang="fr-FR" sz="1050" dirty="0"/>
          </a:p>
          <a:p>
            <a:r>
              <a:rPr lang="fr-FR" sz="1050" dirty="0"/>
              <a:t>On peut utiliser cette méthode de deux façons :</a:t>
            </a:r>
          </a:p>
          <a:p>
            <a:pPr marL="628650" lvl="1" indent="-171450">
              <a:buFont typeface="Arial" panose="020B0604020202020204" pitchFamily="34" charset="0"/>
              <a:buChar char="•"/>
            </a:pPr>
            <a:r>
              <a:rPr lang="fr-FR" sz="105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050" dirty="0"/>
              <a:t>    Soit en utilisant un context manager (gestionnaire de contexte) qui rend le code plus facile à lire.</a:t>
            </a:r>
          </a:p>
          <a:p>
            <a:pPr marL="628650" lvl="1" indent="-171450">
              <a:buFont typeface="Arial" panose="020B0604020202020204" pitchFamily="34" charset="0"/>
              <a:buChar char="•"/>
            </a:pPr>
            <a:endParaRPr lang="fr-FR" sz="1050" dirty="0"/>
          </a:p>
          <a:p>
            <a:r>
              <a:rPr lang="fr-FR" sz="1050" dirty="0"/>
              <a:t>Nous avons vu un </a:t>
            </a:r>
            <a:r>
              <a:rPr lang="fr-FR" sz="1050" b="1" dirty="0"/>
              <a:t>context manager</a:t>
            </a:r>
            <a:r>
              <a:rPr lang="fr-FR" sz="1050" dirty="0"/>
              <a:t> au moment des fichiers. Rappelez-vous, c'est le bloc d'instructions qui commence par le mot clé with.</a:t>
            </a:r>
          </a:p>
          <a:p>
            <a:endParaRPr lang="fr-FR" sz="1050" dirty="0"/>
          </a:p>
          <a:p>
            <a:r>
              <a:rPr lang="fr-FR" sz="1050" dirty="0"/>
              <a:t>Voyons comment écrire notre test avec un </a:t>
            </a:r>
            <a:r>
              <a:rPr lang="fr-FR" sz="1050" b="1" dirty="0"/>
              <a:t>context manager</a:t>
            </a:r>
            <a:r>
              <a:rPr lang="fr-FR" sz="105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1713983" y="1229968"/>
            <a:ext cx="662188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Autres méthodes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031325"/>
          </a:xfrm>
          <a:prstGeom prst="rect">
            <a:avLst/>
          </a:prstGeom>
          <a:noFill/>
        </p:spPr>
        <p:txBody>
          <a:bodyPr wrap="square" rtlCol="0">
            <a:spAutoFit/>
          </a:bodyPr>
          <a:lstStyle/>
          <a:p>
            <a:r>
              <a:rPr lang="fr-FR" sz="1050" dirty="0"/>
              <a:t>Comme vous le voyez, cette seconde syntaxe est plus lisible :</a:t>
            </a:r>
          </a:p>
          <a:p>
            <a:endParaRPr lang="fr-FR" sz="1050" dirty="0"/>
          </a:p>
          <a:p>
            <a:pPr marL="685800" lvl="1" indent="-228600">
              <a:buFont typeface="+mj-lt"/>
              <a:buAutoNum type="arabicPeriod"/>
            </a:pPr>
            <a:r>
              <a:rPr lang="fr-FR" sz="105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050" dirty="0"/>
              <a:t>    À l'intérieur de notre bloc se trouve la ligne qui doit lever l'exception ValueError. Si le bloc dans le context manager lève bien l'exception, alors le test passe. Sinon il ne passe pas.</a:t>
            </a:r>
          </a:p>
          <a:p>
            <a:endParaRPr lang="fr-FR" sz="1050" dirty="0"/>
          </a:p>
          <a:p>
            <a:r>
              <a:rPr lang="fr-FR" sz="1050" dirty="0"/>
              <a:t>Cette seconde syntaxe est plus lisible, à mon sens, mais je vous montre les deux car vous pourriez trouver la première au cours de vos lectures d'autres codes.</a:t>
            </a:r>
          </a:p>
          <a:p>
            <a:endParaRPr lang="fr-FR" sz="1050" dirty="0"/>
          </a:p>
          <a:p>
            <a:r>
              <a:rPr lang="fr-FR" sz="1050" b="1" dirty="0"/>
              <a:t>Initialisation des tests</a:t>
            </a:r>
          </a:p>
          <a:p>
            <a:endParaRPr lang="fr-FR" sz="1050" dirty="0"/>
          </a:p>
          <a:p>
            <a:r>
              <a:rPr lang="fr-FR" sz="105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531323"/>
            <a:ext cx="9902491" cy="577081"/>
          </a:xfrm>
          <a:prstGeom prst="rect">
            <a:avLst/>
          </a:prstGeom>
          <a:noFill/>
        </p:spPr>
        <p:txBody>
          <a:bodyPr wrap="square" rtlCol="0">
            <a:spAutoFit/>
          </a:bodyPr>
          <a:lstStyle/>
          <a:p>
            <a:r>
              <a:rPr lang="fr-FR" sz="1050" dirty="0"/>
              <a:t>Il existe un moyen pour éviter de répéter cette ligne à chaque fois. Nos méthodes de test partagent un point commun : elles sont définies dans la même classe. Autant en profiter.</a:t>
            </a:r>
          </a:p>
          <a:p>
            <a:r>
              <a:rPr lang="fr-FR" sz="1050" dirty="0"/>
              <a:t>unittest.TestCase nous propose une méthode qui est appelée avant chaque méthode de test. Il serait mieux que la création de notre liste (de 0 à 9) se trouve dans cette méthode.</a:t>
            </a:r>
          </a:p>
          <a:p>
            <a:r>
              <a:rPr lang="fr-FR" sz="105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7" y="4074738"/>
            <a:ext cx="662188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254325"/>
            <a:ext cx="662188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6" y="5552139"/>
            <a:ext cx="9902491" cy="253916"/>
          </a:xfrm>
          <a:prstGeom prst="rect">
            <a:avLst/>
          </a:prstGeom>
          <a:noFill/>
        </p:spPr>
        <p:txBody>
          <a:bodyPr wrap="square" rtlCol="0">
            <a:spAutoFit/>
          </a:bodyPr>
          <a:lstStyle/>
          <a:p>
            <a:r>
              <a:rPr lang="fr-FR" sz="105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3" name="Rectangle 2">
            <a:extLst>
              <a:ext uri="{FF2B5EF4-FFF2-40B4-BE49-F238E27FC236}">
                <a16:creationId xmlns:a16="http://schemas.microsoft.com/office/drawing/2014/main" id="{F47C2D59-53EE-4028-8F7B-CFD2DF62450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85529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70843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unittest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RandomTest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unittest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TestCase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Autres méthodes de test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test_sample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"""Test le fonctionnement de la fonction 'random.sample'."""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extrait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extrait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element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assertRaises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ValueError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sample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liste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929002"/>
            <a:ext cx="9896475" cy="738664"/>
          </a:xfrm>
          <a:prstGeom prst="rect">
            <a:avLst/>
          </a:prstGeom>
          <a:noFill/>
        </p:spPr>
        <p:txBody>
          <a:bodyPr wrap="square" rtlCol="0">
            <a:spAutoFit/>
          </a:bodyPr>
          <a:lstStyle/>
          <a:p>
            <a:r>
              <a:rPr lang="fr-FR" sz="1050" dirty="0"/>
              <a:t>Au lieu de créer la liste, on utilise l'attribut d'instance créé dans la méthode setUp. Il existe également une méthode tearDown qui est appelée après chaque test.</a:t>
            </a:r>
          </a:p>
          <a:p>
            <a:r>
              <a:rPr lang="fr-FR" sz="1050" dirty="0"/>
              <a:t>Récapitulatif complet du code de test</a:t>
            </a:r>
          </a:p>
          <a:p>
            <a:endParaRPr lang="fr-FR" sz="1050" dirty="0"/>
          </a:p>
          <a:p>
            <a:r>
              <a:rPr lang="fr-FR" sz="105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7" y="699328"/>
            <a:ext cx="6621880"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253916"/>
          </a:xfrm>
          <a:prstGeom prst="rect">
            <a:avLst/>
          </a:prstGeom>
          <a:noFill/>
        </p:spPr>
        <p:txBody>
          <a:bodyPr wrap="square" rtlCol="0">
            <a:spAutoFit/>
          </a:bodyPr>
          <a:lstStyle/>
          <a:p>
            <a:r>
              <a:rPr lang="fr-FR" sz="105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577081"/>
          </a:xfrm>
          <a:prstGeom prst="rect">
            <a:avLst/>
          </a:prstGeom>
          <a:noFill/>
        </p:spPr>
        <p:txBody>
          <a:bodyPr wrap="square" rtlCol="0">
            <a:spAutoFit/>
          </a:bodyPr>
          <a:lstStyle/>
          <a:p>
            <a:r>
              <a:rPr lang="fr-FR" sz="1050" b="1" dirty="0"/>
              <a:t>Les principales méthodes d'assertion</a:t>
            </a:r>
          </a:p>
          <a:p>
            <a:endParaRPr lang="fr-FR" sz="1050" dirty="0"/>
          </a:p>
          <a:p>
            <a:r>
              <a:rPr lang="fr-FR" sz="105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649007"/>
            <a:ext cx="11439525" cy="577081"/>
          </a:xfrm>
          <a:prstGeom prst="rect">
            <a:avLst/>
          </a:prstGeom>
          <a:noFill/>
        </p:spPr>
        <p:txBody>
          <a:bodyPr wrap="square" rtlCol="0">
            <a:spAutoFit/>
          </a:bodyPr>
          <a:lstStyle/>
          <a:p>
            <a:r>
              <a:rPr lang="fr-FR" sz="1050" dirty="0"/>
              <a:t>Pour une liste complète, consultez la </a:t>
            </a:r>
            <a:r>
              <a:rPr lang="fr-FR" sz="1050" dirty="0">
                <a:hlinkClick r:id="rId3"/>
              </a:rPr>
              <a:t>documentation officielle du module unittest</a:t>
            </a:r>
            <a:r>
              <a:rPr lang="fr-FR" sz="1050" dirty="0"/>
              <a:t>.</a:t>
            </a:r>
          </a:p>
          <a:p>
            <a:endParaRPr lang="fr-FR" sz="1050" dirty="0"/>
          </a:p>
          <a:p>
            <a:r>
              <a:rPr lang="fr-FR" sz="105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384995"/>
          </a:xfrm>
          <a:prstGeom prst="rect">
            <a:avLst/>
          </a:prstGeom>
          <a:noFill/>
        </p:spPr>
        <p:txBody>
          <a:bodyPr wrap="square" rtlCol="0">
            <a:spAutoFit/>
          </a:bodyPr>
          <a:lstStyle/>
          <a:p>
            <a:r>
              <a:rPr lang="fr-FR" sz="1050" dirty="0"/>
              <a:t>Lancer les tests avec </a:t>
            </a:r>
            <a:r>
              <a:rPr lang="fr-FR" sz="1050" i="1" dirty="0"/>
              <a:t>unittest.main() </a:t>
            </a:r>
            <a:r>
              <a:rPr lang="fr-FR" sz="1050" dirty="0"/>
              <a:t>peut s'avérer pratique, mais généralement on fera appel à la découverte automatique des tests. Cette fonctionnalité permet de rechercher tous les tests unitaires contenus dans un package et de les exécuter.</a:t>
            </a:r>
          </a:p>
          <a:p>
            <a:r>
              <a:rPr lang="fr-FR" sz="1050" dirty="0"/>
              <a:t>Lancement de tests unitaires depuis un répertoire</a:t>
            </a:r>
          </a:p>
          <a:p>
            <a:endParaRPr lang="fr-FR" sz="1050" dirty="0"/>
          </a:p>
          <a:p>
            <a:r>
              <a:rPr lang="fr-FR" sz="1050" dirty="0"/>
              <a:t>Pour commencer, nous allons essayer de lancer les tests unitaires que nous avons créés auparavant depuis un répertoire.</a:t>
            </a:r>
          </a:p>
          <a:p>
            <a:r>
              <a:rPr lang="fr-FR" sz="1050" dirty="0"/>
              <a:t>    Créez un répertoire où vous mettez généralement votre code Python. Pour moi, ce répertoire s'appelle pytest et se trouve dans Mes Documents ;</a:t>
            </a:r>
          </a:p>
          <a:p>
            <a:r>
              <a:rPr lang="fr-FR" sz="1050" dirty="0"/>
              <a:t>    Ouvrez la console. Sous Windows, cliquez sur Exécuter... dans le menu démarrer (ou tapez Windows + R) et entrez cmd ;</a:t>
            </a:r>
          </a:p>
          <a:p>
            <a:r>
              <a:rPr lang="fr-FR" sz="105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53916"/>
          </a:xfrm>
          <a:prstGeom prst="rect">
            <a:avLst/>
          </a:prstGeom>
          <a:solidFill>
            <a:schemeClr val="tx1"/>
          </a:solidFill>
        </p:spPr>
        <p:txBody>
          <a:bodyPr wrap="square" rtlCol="0">
            <a:spAutoFit/>
          </a:bodyPr>
          <a:lstStyle/>
          <a:p>
            <a:r>
              <a:rPr lang="en-US" sz="105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566126"/>
            <a:ext cx="11649077" cy="253916"/>
          </a:xfrm>
          <a:prstGeom prst="rect">
            <a:avLst/>
          </a:prstGeom>
          <a:noFill/>
        </p:spPr>
        <p:txBody>
          <a:bodyPr wrap="square" rtlCol="0">
            <a:spAutoFit/>
          </a:bodyPr>
          <a:lstStyle/>
          <a:p>
            <a:r>
              <a:rPr lang="fr-FR" sz="105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66698" y="862683"/>
            <a:ext cx="6621880"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unittest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RandomTest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TestCase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case utilisé pour tester les fonctions du module 'random'."""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setUp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"""Initialisation des tests."""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'random.choice'."""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'random.shuffle'."""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assertEqual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test_sample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le fonctionnement de la fonction 'random.sample'."""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extrait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extrait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assertRaises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sample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15498"/>
          </a:xfrm>
          <a:prstGeom prst="rect">
            <a:avLst/>
          </a:prstGeom>
          <a:noFill/>
        </p:spPr>
        <p:txBody>
          <a:bodyPr wrap="square" rtlCol="0">
            <a:spAutoFit/>
          </a:bodyPr>
          <a:lstStyle/>
          <a:p>
            <a:r>
              <a:rPr lang="fr-FR" sz="1050" dirty="0"/>
              <a:t>Sauvegardez ce fichier et revenez dans la console.</a:t>
            </a:r>
          </a:p>
          <a:p>
            <a:r>
              <a:rPr lang="fr-FR" sz="105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53916"/>
          </a:xfrm>
          <a:prstGeom prst="rect">
            <a:avLst/>
          </a:prstGeom>
          <a:solidFill>
            <a:schemeClr val="tx1"/>
          </a:solidFill>
        </p:spPr>
        <p:txBody>
          <a:bodyPr wrap="square" rtlCol="0">
            <a:spAutoFit/>
          </a:bodyPr>
          <a:lstStyle/>
          <a:p>
            <a:r>
              <a:rPr lang="en-US" sz="105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53916"/>
          </a:xfrm>
          <a:prstGeom prst="rect">
            <a:avLst/>
          </a:prstGeom>
          <a:noFill/>
        </p:spPr>
        <p:txBody>
          <a:bodyPr wrap="square" rtlCol="0">
            <a:spAutoFit/>
          </a:bodyPr>
          <a:lstStyle/>
          <a:p>
            <a:r>
              <a:rPr lang="fr-FR" sz="105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53916"/>
          </a:xfrm>
          <a:prstGeom prst="rect">
            <a:avLst/>
          </a:prstGeom>
          <a:solidFill>
            <a:schemeClr val="tx1"/>
          </a:solidFill>
        </p:spPr>
        <p:txBody>
          <a:bodyPr wrap="square" rtlCol="0">
            <a:spAutoFit/>
          </a:bodyPr>
          <a:lstStyle/>
          <a:p>
            <a:r>
              <a:rPr lang="en-US" sz="105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53916"/>
          </a:xfrm>
          <a:prstGeom prst="rect">
            <a:avLst/>
          </a:prstGeom>
          <a:noFill/>
        </p:spPr>
        <p:txBody>
          <a:bodyPr wrap="square" rtlCol="0">
            <a:spAutoFit/>
          </a:bodyPr>
          <a:lstStyle/>
          <a:p>
            <a:r>
              <a:rPr lang="fr-FR" sz="105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659444"/>
            <a:ext cx="6621880" cy="900246"/>
          </a:xfrm>
          <a:prstGeom prst="rect">
            <a:avLst/>
          </a:prstGeom>
          <a:solidFill>
            <a:schemeClr val="tx1"/>
          </a:solidFill>
        </p:spPr>
        <p:txBody>
          <a:bodyPr wrap="square" rtlCol="0">
            <a:spAutoFit/>
          </a:bodyPr>
          <a:lstStyle/>
          <a:p>
            <a:r>
              <a:rPr lang="en-US" sz="1050" dirty="0">
                <a:solidFill>
                  <a:schemeClr val="bg1"/>
                </a:solidFill>
              </a:rPr>
              <a:t>...</a:t>
            </a:r>
          </a:p>
          <a:p>
            <a:r>
              <a:rPr lang="en-US" sz="1050" dirty="0">
                <a:solidFill>
                  <a:schemeClr val="bg1"/>
                </a:solidFill>
              </a:rPr>
              <a:t>----------------------------------------------------------------------</a:t>
            </a:r>
          </a:p>
          <a:p>
            <a:r>
              <a:rPr lang="en-US" sz="1050" dirty="0">
                <a:solidFill>
                  <a:schemeClr val="bg1"/>
                </a:solidFill>
              </a:rPr>
              <a:t>Ran 3 tests in 0.007s</a:t>
            </a:r>
          </a:p>
          <a:p>
            <a:endParaRPr lang="en-US" sz="1050" dirty="0">
              <a:solidFill>
                <a:schemeClr val="bg1"/>
              </a:solidFill>
            </a:endParaRPr>
          </a:p>
          <a:p>
            <a:r>
              <a:rPr lang="en-US" sz="105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581199"/>
            <a:ext cx="11649077" cy="1061829"/>
          </a:xfrm>
          <a:prstGeom prst="rect">
            <a:avLst/>
          </a:prstGeom>
          <a:noFill/>
        </p:spPr>
        <p:txBody>
          <a:bodyPr wrap="square" rtlCol="0">
            <a:spAutoFit/>
          </a:bodyPr>
          <a:lstStyle/>
          <a:p>
            <a:r>
              <a:rPr lang="fr-FR" sz="1050" dirty="0"/>
              <a:t>L'option -m permet d'exécuter un module spécifique (ici unittest). Quand appelé directement depuis Python, unittest cherche les tests unitaires présents dans le dossier courant. Vous pouvez aussi lui donner un chemin de test à exécuter, par exemple test_random.RandomTest.test_shuffle :</a:t>
            </a:r>
          </a:p>
          <a:p>
            <a:endParaRPr lang="fr-FR" sz="1050" dirty="0"/>
          </a:p>
          <a:p>
            <a:pPr marL="228600" indent="-228600">
              <a:buFont typeface="+mj-lt"/>
              <a:buAutoNum type="arabicPeriod"/>
            </a:pPr>
            <a:r>
              <a:rPr lang="fr-FR" sz="1050" dirty="0"/>
              <a:t>    test_random est le nom du module (le nom du fichier sans l'extension) ;</a:t>
            </a:r>
          </a:p>
          <a:p>
            <a:pPr marL="228600" indent="-228600">
              <a:buFont typeface="+mj-lt"/>
              <a:buAutoNum type="arabicPeriod"/>
            </a:pPr>
            <a:r>
              <a:rPr lang="fr-FR" sz="1050" dirty="0"/>
              <a:t>    RandomTest est le nom de la classe dans notre module ;</a:t>
            </a:r>
          </a:p>
          <a:p>
            <a:pPr marL="228600" indent="-228600">
              <a:buFont typeface="+mj-lt"/>
              <a:buAutoNum type="arabicPeriod"/>
            </a:pPr>
            <a:r>
              <a:rPr lang="fr-FR" sz="105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654201"/>
            <a:ext cx="6621880" cy="1061829"/>
          </a:xfrm>
          <a:prstGeom prst="rect">
            <a:avLst/>
          </a:prstGeom>
          <a:solidFill>
            <a:schemeClr val="tx1"/>
          </a:solidFill>
        </p:spPr>
        <p:txBody>
          <a:bodyPr wrap="square" rtlCol="0">
            <a:spAutoFit/>
          </a:bodyPr>
          <a:lstStyle/>
          <a:p>
            <a:r>
              <a:rPr lang="en-US" sz="1050" dirty="0">
                <a:solidFill>
                  <a:schemeClr val="bg1"/>
                </a:solidFill>
              </a:rPr>
              <a:t>c:\python34\python.exe -m unittest test_random.RandomTest.test_shuffle</a:t>
            </a:r>
          </a:p>
          <a:p>
            <a:r>
              <a:rPr lang="en-US" sz="1050" dirty="0">
                <a:solidFill>
                  <a:schemeClr val="bg1"/>
                </a:solidFill>
              </a:rPr>
              <a:t>.</a:t>
            </a:r>
          </a:p>
          <a:p>
            <a:r>
              <a:rPr lang="en-US" sz="1050" dirty="0">
                <a:solidFill>
                  <a:schemeClr val="bg1"/>
                </a:solidFill>
              </a:rPr>
              <a:t>----------------------------------------------------------------------</a:t>
            </a:r>
          </a:p>
          <a:p>
            <a:r>
              <a:rPr lang="en-US" sz="1050" dirty="0">
                <a:solidFill>
                  <a:schemeClr val="bg1"/>
                </a:solidFill>
              </a:rPr>
              <a:t>Ran 1 test in 0.002s</a:t>
            </a:r>
          </a:p>
          <a:p>
            <a:endParaRPr lang="en-US" sz="1050" dirty="0">
              <a:solidFill>
                <a:schemeClr val="bg1"/>
              </a:solidFill>
            </a:endParaRPr>
          </a:p>
          <a:p>
            <a:r>
              <a:rPr lang="en-US" sz="105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0" y="4786094"/>
            <a:ext cx="11649077" cy="1384995"/>
          </a:xfrm>
          <a:prstGeom prst="rect">
            <a:avLst/>
          </a:prstGeom>
          <a:noFill/>
        </p:spPr>
        <p:txBody>
          <a:bodyPr wrap="square" rtlCol="0">
            <a:spAutoFit/>
          </a:bodyPr>
          <a:lstStyle/>
          <a:p>
            <a:r>
              <a:rPr lang="fr-FR" sz="1050" dirty="0"/>
              <a:t>Vos tests unitaires doivent être indépendants, c'est-à-dire qu'on peut les exécuter tout seul (comme on vient de le faire) ou en groupe (comme on l'a fait plus tôt). En bref, ils ne doivent pas dépendre d'autres tests pour s'exécuter.</a:t>
            </a:r>
          </a:p>
          <a:p>
            <a:endParaRPr lang="fr-FR" sz="1050" dirty="0"/>
          </a:p>
          <a:p>
            <a:r>
              <a:rPr lang="fr-FR" sz="1050" b="1" dirty="0"/>
              <a:t>Structure d'un projet avec ses tests</a:t>
            </a:r>
          </a:p>
          <a:p>
            <a:endParaRPr lang="fr-FR" sz="1050" dirty="0"/>
          </a:p>
          <a:p>
            <a:r>
              <a:rPr lang="fr-FR" sz="1050" dirty="0"/>
              <a:t>Nous allons ici regarder un projet de taille respectable, CherryPy, qui propose un framework léger pour créer un serveur web. Je vous conseille d'ailleurs de jeter un oeil à ce projet si vous avez le temps.</a:t>
            </a:r>
          </a:p>
          <a:p>
            <a:endParaRPr lang="fr-FR" sz="1050" dirty="0"/>
          </a:p>
          <a:p>
            <a:r>
              <a:rPr lang="fr-FR" sz="105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53916"/>
          </a:xfrm>
          <a:prstGeom prst="rect">
            <a:avLst/>
          </a:prstGeom>
          <a:noFill/>
        </p:spPr>
        <p:txBody>
          <a:bodyPr wrap="square" rtlCol="0">
            <a:spAutoFit/>
          </a:bodyPr>
          <a:lstStyle/>
          <a:p>
            <a:r>
              <a:rPr lang="fr-FR" sz="105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53916"/>
          </a:xfrm>
          <a:prstGeom prst="rect">
            <a:avLst/>
          </a:prstGeom>
          <a:solidFill>
            <a:schemeClr val="tx1"/>
          </a:solidFill>
        </p:spPr>
        <p:txBody>
          <a:bodyPr wrap="square" rtlCol="0">
            <a:spAutoFit/>
          </a:bodyPr>
          <a:lstStyle/>
          <a:p>
            <a:r>
              <a:rPr lang="en-US" sz="105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031325"/>
          </a:xfrm>
          <a:prstGeom prst="rect">
            <a:avLst/>
          </a:prstGeom>
          <a:noFill/>
        </p:spPr>
        <p:txBody>
          <a:bodyPr wrap="square" rtlCol="0">
            <a:spAutoFit/>
          </a:bodyPr>
          <a:lstStyle/>
          <a:p>
            <a:r>
              <a:rPr lang="fr-FR" sz="1050" dirty="0"/>
              <a:t>Il peut être nécessaire d'installer le package au préalable (exécutez la commande </a:t>
            </a:r>
            <a:r>
              <a:rPr lang="fr-FR" sz="1050" i="1" dirty="0"/>
              <a:t>python setup.py install </a:t>
            </a:r>
            <a:r>
              <a:rPr lang="fr-FR" sz="1050" dirty="0"/>
              <a:t>pour ce faire).</a:t>
            </a:r>
          </a:p>
          <a:p>
            <a:endParaRPr lang="fr-FR" sz="1050" dirty="0"/>
          </a:p>
          <a:p>
            <a:r>
              <a:rPr lang="fr-FR" sz="105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050" dirty="0"/>
          </a:p>
          <a:p>
            <a:r>
              <a:rPr lang="fr-FR" sz="1050" dirty="0"/>
              <a:t>Je ne rentrerai pas dans le détail ici, mais ce qu'il faut comprendre, c'est que la commande </a:t>
            </a:r>
            <a:r>
              <a:rPr lang="fr-FR" sz="1050" i="1" dirty="0"/>
              <a:t>python -m unittest </a:t>
            </a:r>
            <a:r>
              <a:rPr lang="fr-FR" sz="1050" dirty="0"/>
              <a:t>explore récursivement les packages et modules à la recherche de tests. Tous les packages sont explorés, mais les modules (comme les méthodes de test) doivent commencer par test.</a:t>
            </a:r>
          </a:p>
          <a:p>
            <a:endParaRPr lang="fr-FR" sz="1050" dirty="0"/>
          </a:p>
          <a:p>
            <a:r>
              <a:rPr lang="fr-FR" sz="105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050" dirty="0"/>
          </a:p>
          <a:p>
            <a:r>
              <a:rPr lang="fr-FR" sz="1050" dirty="0"/>
              <a:t>Voilà pour ce tour d'horizon des tests unitaires. Là encore, si vous voulez en apprendre plus, rendez-vous sur </a:t>
            </a:r>
            <a:r>
              <a:rPr lang="fr-FR" sz="1050" dirty="0">
                <a:hlinkClick r:id="rId2"/>
              </a:rPr>
              <a:t>la documentation officielle du module unittest</a:t>
            </a:r>
            <a:r>
              <a:rPr lang="fr-FR" sz="105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1708160"/>
          </a:xfrm>
          <a:prstGeom prst="rect">
            <a:avLst/>
          </a:prstGeom>
          <a:noFill/>
        </p:spPr>
        <p:txBody>
          <a:bodyPr wrap="square" rtlCol="0">
            <a:spAutoFit/>
          </a:bodyPr>
          <a:lstStyle/>
          <a:p>
            <a:r>
              <a:rPr lang="fr-FR" sz="1050" dirty="0">
                <a:solidFill>
                  <a:schemeClr val="bg1"/>
                </a:solidFill>
              </a:rPr>
              <a:t>Faites de la programmation parallèle avec threading</a:t>
            </a:r>
          </a:p>
          <a:p>
            <a:endParaRPr lang="fr-FR" sz="1050" dirty="0">
              <a:solidFill>
                <a:schemeClr val="bg1"/>
              </a:solidFill>
            </a:endParaRPr>
          </a:p>
          <a:p>
            <a:r>
              <a:rPr lang="fr-FR" sz="1050" dirty="0">
                <a:solidFill>
                  <a:schemeClr val="bg1"/>
                </a:solidFill>
              </a:rPr>
              <a:t>Jusqu'ici, nous avons utilisé Python de façon linéaire : les instructions s'exécutaient dans l'ordre et, pour que la suivante s'exécute, celle d'avant devait être terminée.</a:t>
            </a:r>
          </a:p>
          <a:p>
            <a:endParaRPr lang="fr-FR" sz="1050" dirty="0">
              <a:solidFill>
                <a:schemeClr val="bg1"/>
              </a:solidFill>
            </a:endParaRPr>
          </a:p>
          <a:p>
            <a:r>
              <a:rPr lang="fr-FR" sz="105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050" dirty="0">
              <a:solidFill>
                <a:schemeClr val="bg1"/>
              </a:solidFill>
            </a:endParaRPr>
          </a:p>
          <a:p>
            <a:r>
              <a:rPr lang="fr-FR" sz="1050" dirty="0">
                <a:solidFill>
                  <a:schemeClr val="bg1"/>
                </a:solidFill>
              </a:rPr>
              <a:t>Nous allons regarder de plus près le module threading qui propose une interface simple pour créer des threads, c'est-à-dire des portions de notre code qui seront exécutées en même temps.</a:t>
            </a:r>
          </a:p>
          <a:p>
            <a:endParaRPr lang="fr-FR" sz="1050" dirty="0">
              <a:solidFill>
                <a:schemeClr val="bg1"/>
              </a:solidFill>
            </a:endParaRPr>
          </a:p>
          <a:p>
            <a:r>
              <a:rPr lang="fr-FR" sz="105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53916"/>
          </a:xfrm>
          <a:prstGeom prst="rect">
            <a:avLst/>
          </a:prstGeom>
          <a:noFill/>
        </p:spPr>
        <p:txBody>
          <a:bodyPr wrap="square" rtlCol="0">
            <a:spAutoFit/>
          </a:bodyPr>
          <a:lstStyle/>
          <a:p>
            <a:r>
              <a:rPr lang="fr-FR" sz="105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"Avant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"Après le </a:t>
            </a:r>
            <a:r>
              <a:rPr kumimoji="0" lang="fr-FR" altLang="fr-FR" sz="1050" b="0" i="0" u="none" strike="noStrike" cap="none" normalizeH="0" baseline="0" dirty="0" err="1">
                <a:ln>
                  <a:noFill/>
                </a:ln>
                <a:solidFill>
                  <a:srgbClr val="C3E88D"/>
                </a:solidFill>
                <a:effectLst/>
                <a:latin typeface="JetBrains Mono"/>
              </a:rPr>
              <a:t>sleep</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384995"/>
          </a:xfrm>
          <a:prstGeom prst="rect">
            <a:avLst/>
          </a:prstGeom>
          <a:noFill/>
        </p:spPr>
        <p:txBody>
          <a:bodyPr wrap="square" rtlCol="0">
            <a:spAutoFit/>
          </a:bodyPr>
          <a:lstStyle/>
          <a:p>
            <a:r>
              <a:rPr lang="fr-FR" sz="1050" dirty="0">
                <a:solidFill>
                  <a:schemeClr val="bg1"/>
                </a:solidFill>
              </a:rPr>
              <a:t>Si vous exécutez ce code, sans surprise, le premier message Avant le sleep... s'affiche, puis le programme pause pendant 5 secondes. Enfin, le second message Après le sleep. s'affiche.</a:t>
            </a:r>
          </a:p>
          <a:p>
            <a:endParaRPr lang="fr-FR" sz="1050" dirty="0">
              <a:solidFill>
                <a:schemeClr val="bg1"/>
              </a:solidFill>
            </a:endParaRPr>
          </a:p>
          <a:p>
            <a:r>
              <a:rPr lang="fr-FR" sz="105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050" dirty="0">
              <a:solidFill>
                <a:schemeClr val="bg1"/>
              </a:solidFill>
            </a:endParaRPr>
          </a:p>
          <a:p>
            <a:r>
              <a:rPr lang="fr-FR" sz="1050" b="1" dirty="0">
                <a:solidFill>
                  <a:schemeClr val="bg1"/>
                </a:solidFill>
              </a:rPr>
              <a:t>Premier exemple d'un thread</a:t>
            </a:r>
          </a:p>
          <a:p>
            <a:endParaRPr lang="fr-FR" sz="1050" dirty="0">
              <a:solidFill>
                <a:schemeClr val="bg1"/>
              </a:solidFill>
            </a:endParaRPr>
          </a:p>
          <a:p>
            <a:r>
              <a:rPr lang="fr-FR" sz="105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3865334"/>
            <a:ext cx="56578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Répète 20 fois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sys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stdout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attente est à présent entre 0.2 et 0.8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8" name="Objet 7">
                        <a:extLst>
                          <a:ext uri="{FF2B5EF4-FFF2-40B4-BE49-F238E27FC236}">
                            <a16:creationId xmlns:a16="http://schemas.microsoft.com/office/drawing/2014/main" id="{A986FE9E-D872-4BEF-BE4D-9F6DF93EF889}"/>
                          </a:ext>
                        </a:extLst>
                      </p:cNvPr>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303365804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3485570"/>
          </a:xfrm>
          <a:prstGeom prst="rect">
            <a:avLst/>
          </a:prstGeom>
          <a:noFill/>
        </p:spPr>
        <p:txBody>
          <a:bodyPr wrap="square" rtlCol="0">
            <a:spAutoFit/>
          </a:bodyPr>
          <a:lstStyle/>
          <a:p>
            <a:r>
              <a:rPr lang="fr-FR" sz="1050" dirty="0">
                <a:solidFill>
                  <a:schemeClr val="bg1"/>
                </a:solidFill>
              </a:rPr>
              <a:t> D'abord, on importe les modules random, sys et time que nous allons utiliser par la suite ;</a:t>
            </a:r>
          </a:p>
          <a:p>
            <a:endParaRPr lang="fr-FR" sz="1050" dirty="0">
              <a:solidFill>
                <a:schemeClr val="bg1"/>
              </a:solidFill>
            </a:endParaRPr>
          </a:p>
          <a:p>
            <a:r>
              <a:rPr lang="fr-FR" sz="1050" dirty="0">
                <a:solidFill>
                  <a:schemeClr val="bg1"/>
                </a:solidFill>
              </a:rPr>
              <a:t>    ensuite on crée une boucle qui va s'exécuter 20 fois ;</a:t>
            </a:r>
          </a:p>
          <a:p>
            <a:endParaRPr lang="fr-FR" sz="1050" dirty="0">
              <a:solidFill>
                <a:schemeClr val="bg1"/>
              </a:solidFill>
            </a:endParaRPr>
          </a:p>
          <a:p>
            <a:r>
              <a:rPr lang="fr-FR" sz="105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050" dirty="0">
              <a:solidFill>
                <a:schemeClr val="bg1"/>
              </a:solidFill>
            </a:endParaRPr>
          </a:p>
          <a:p>
            <a:r>
              <a:rPr lang="fr-FR" sz="1050" dirty="0">
                <a:solidFill>
                  <a:schemeClr val="bg1"/>
                </a:solidFill>
              </a:rPr>
              <a:t>    on crée une variable attente et on la fait varier, grâce à random, entre 0.2 et 0.8 ;</a:t>
            </a:r>
          </a:p>
          <a:p>
            <a:endParaRPr lang="fr-FR" sz="1050" dirty="0">
              <a:solidFill>
                <a:schemeClr val="bg1"/>
              </a:solidFill>
            </a:endParaRPr>
          </a:p>
          <a:p>
            <a:r>
              <a:rPr lang="fr-FR" sz="1050" dirty="0">
                <a:solidFill>
                  <a:schemeClr val="bg1"/>
                </a:solidFill>
              </a:rPr>
              <a:t>    enfin, on appelle time.sleep() qui met en pause notre programme pendant le temps d'attente que nous avons configuré plus haut (c'est-à-dire entre 0,2 et 0,8 seconde).</a:t>
            </a:r>
          </a:p>
          <a:p>
            <a:endParaRPr lang="fr-FR" sz="1050" dirty="0">
              <a:solidFill>
                <a:schemeClr val="bg1"/>
              </a:solidFill>
            </a:endParaRPr>
          </a:p>
          <a:p>
            <a:r>
              <a:rPr lang="fr-FR" sz="1050" dirty="0">
                <a:solidFill>
                  <a:schemeClr val="bg1"/>
                </a:solidFill>
              </a:rPr>
              <a:t>Si vous exécutez ce code, vous devriez voir apparaître 20 fois le chiffre 1 sur la même ligne, mais entre chaque chiffre le programme se met en pause (la pause est de durée variable).</a:t>
            </a:r>
          </a:p>
          <a:p>
            <a:endParaRPr lang="fr-FR" sz="1050" b="1" dirty="0">
              <a:solidFill>
                <a:schemeClr val="bg1"/>
              </a:solidFill>
            </a:endParaRPr>
          </a:p>
          <a:p>
            <a:r>
              <a:rPr lang="fr-FR" sz="1050" b="1" dirty="0">
                <a:solidFill>
                  <a:schemeClr val="bg1"/>
                </a:solidFill>
              </a:rPr>
              <a:t>Approche parallèle</a:t>
            </a:r>
          </a:p>
          <a:p>
            <a:endParaRPr lang="fr-FR" sz="1050" dirty="0">
              <a:solidFill>
                <a:schemeClr val="bg1"/>
              </a:solidFill>
            </a:endParaRPr>
          </a:p>
          <a:p>
            <a:r>
              <a:rPr lang="fr-FR" sz="105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050" dirty="0">
              <a:solidFill>
                <a:schemeClr val="bg1"/>
              </a:solidFill>
            </a:endParaRPr>
          </a:p>
          <a:p>
            <a:r>
              <a:rPr lang="fr-FR" sz="1050" dirty="0">
                <a:solidFill>
                  <a:schemeClr val="bg1"/>
                </a:solidFill>
              </a:rPr>
              <a:t>Pour créer un thread, il faut créer une classe qui hérite de threading.Thread. On peut redéfinir son constructeur et la méthode run.</a:t>
            </a:r>
          </a:p>
          <a:p>
            <a:endParaRPr lang="fr-FR" sz="1050" dirty="0">
              <a:solidFill>
                <a:schemeClr val="bg1"/>
              </a:solidFill>
            </a:endParaRPr>
          </a:p>
          <a:p>
            <a:r>
              <a:rPr lang="fr-FR" sz="105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53916"/>
          </a:xfrm>
          <a:prstGeom prst="rect">
            <a:avLst/>
          </a:prstGeom>
          <a:noFill/>
        </p:spPr>
        <p:txBody>
          <a:bodyPr wrap="square" rtlCol="0">
            <a:spAutoFit/>
          </a:bodyPr>
          <a:lstStyle/>
          <a:p>
            <a:r>
              <a:rPr lang="fr-FR" sz="105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lettre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223412"/>
          </a:xfrm>
          <a:prstGeom prst="rect">
            <a:avLst/>
          </a:prstGeom>
          <a:noFill/>
        </p:spPr>
        <p:txBody>
          <a:bodyPr wrap="square" rtlCol="0">
            <a:spAutoFit/>
          </a:bodyPr>
          <a:lstStyle/>
          <a:p>
            <a:r>
              <a:rPr lang="fr-FR" sz="1050" dirty="0">
                <a:solidFill>
                  <a:schemeClr val="bg1"/>
                </a:solidFill>
              </a:rPr>
              <a:t>Au-dessus se trouve la définition d'un </a:t>
            </a:r>
            <a:r>
              <a:rPr lang="fr-FR" sz="1050" b="1" dirty="0">
                <a:solidFill>
                  <a:schemeClr val="bg1"/>
                </a:solidFill>
              </a:rPr>
              <a:t>thread</a:t>
            </a:r>
            <a:r>
              <a:rPr lang="fr-FR" sz="1050" dirty="0">
                <a:solidFill>
                  <a:schemeClr val="bg1"/>
                </a:solidFill>
              </a:rPr>
              <a:t>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Le constructeur ne devrait pas trop vous surprendre. Il prend en paramètre la lettre à afficher (nous verrons des exemples plus loin). Il appelle le constructeur parent (</a:t>
            </a:r>
            <a:r>
              <a:rPr lang="fr-FR" sz="1050" i="1" dirty="0">
                <a:solidFill>
                  <a:schemeClr val="bg1"/>
                </a:solidFill>
              </a:rPr>
              <a:t>Thread.__init__(self</a:t>
            </a:r>
            <a:r>
              <a:rPr lang="fr-FR" sz="1050" dirty="0">
                <a:solidFill>
                  <a:schemeClr val="bg1"/>
                </a:solidFill>
              </a:rPr>
              <a:t>)) et c'est une étape importante, ne l'oubliez pas quand vous redéfinissez le constructeur de votre </a:t>
            </a:r>
            <a:r>
              <a:rPr lang="fr-FR" sz="1050" b="1" dirty="0">
                <a:solidFill>
                  <a:schemeClr val="bg1"/>
                </a:solidFill>
              </a:rPr>
              <a:t>thread</a:t>
            </a:r>
            <a:r>
              <a:rPr lang="fr-FR" sz="1050" dirty="0">
                <a:solidFill>
                  <a:schemeClr val="bg1"/>
                </a:solidFill>
              </a:rPr>
              <a:t>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15498"/>
          </a:xfrm>
          <a:prstGeom prst="rect">
            <a:avLst/>
          </a:prstGeom>
          <a:noFill/>
        </p:spPr>
        <p:txBody>
          <a:bodyPr wrap="square" rtlCol="0">
            <a:spAutoFit/>
          </a:bodyPr>
          <a:lstStyle/>
          <a:p>
            <a:r>
              <a:rPr lang="fr-FR" sz="105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1708160"/>
          </a:xfrm>
          <a:prstGeom prst="rect">
            <a:avLst/>
          </a:prstGeom>
          <a:noFill/>
        </p:spPr>
        <p:txBody>
          <a:bodyPr wrap="square" rtlCol="0">
            <a:spAutoFit/>
          </a:bodyPr>
          <a:lstStyle/>
          <a:p>
            <a:r>
              <a:rPr lang="fr-FR" sz="105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050" dirty="0">
              <a:solidFill>
                <a:schemeClr val="bg1"/>
              </a:solidFill>
            </a:endParaRPr>
          </a:p>
          <a:p>
            <a:r>
              <a:rPr lang="fr-FR" sz="105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050" dirty="0">
              <a:solidFill>
                <a:schemeClr val="bg1"/>
              </a:solidFill>
            </a:endParaRPr>
          </a:p>
          <a:p>
            <a:r>
              <a:rPr lang="fr-FR" sz="1050" dirty="0">
                <a:solidFill>
                  <a:schemeClr val="bg1"/>
                </a:solidFill>
              </a:rPr>
              <a:t>    C'est au tour du second thread. Il est également lancé. Les deux threads s'exécutent en même temps ;</a:t>
            </a:r>
          </a:p>
          <a:p>
            <a:endParaRPr lang="fr-FR" sz="1050" dirty="0">
              <a:solidFill>
                <a:schemeClr val="bg1"/>
              </a:solidFill>
            </a:endParaRPr>
          </a:p>
          <a:p>
            <a:r>
              <a:rPr lang="fr-FR" sz="105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05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992260"/>
            <a:ext cx="5657850" cy="574772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une lettre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lettre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53916"/>
          </a:xfrm>
          <a:prstGeom prst="rect">
            <a:avLst/>
          </a:prstGeom>
          <a:noFill/>
        </p:spPr>
        <p:txBody>
          <a:bodyPr wrap="square" rtlCol="0">
            <a:spAutoFit/>
          </a:bodyPr>
          <a:lstStyle/>
          <a:p>
            <a:r>
              <a:rPr lang="fr-FR" sz="105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53916"/>
          </a:xfrm>
          <a:prstGeom prst="rect">
            <a:avLst/>
          </a:prstGeom>
          <a:solidFill>
            <a:schemeClr val="tx1"/>
          </a:solidFill>
        </p:spPr>
        <p:txBody>
          <a:bodyPr wrap="square" rtlCol="0">
            <a:spAutoFit/>
          </a:bodyPr>
          <a:lstStyle/>
          <a:p>
            <a:r>
              <a:rPr lang="en-US" sz="1050" dirty="0">
                <a:solidFill>
                  <a:schemeClr val="bg1"/>
                </a:solidFill>
              </a:rPr>
              <a:t>1221121212122121211221122212121221121211</a:t>
            </a:r>
            <a:endParaRPr lang="fr-FR" sz="105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223412"/>
          </a:xfrm>
          <a:prstGeom prst="rect">
            <a:avLst/>
          </a:prstGeom>
          <a:noFill/>
        </p:spPr>
        <p:txBody>
          <a:bodyPr wrap="square" rtlCol="0">
            <a:spAutoFit/>
          </a:bodyPr>
          <a:lstStyle/>
          <a:p>
            <a:r>
              <a:rPr lang="fr-FR" sz="105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050" dirty="0">
              <a:solidFill>
                <a:schemeClr val="bg1"/>
              </a:solidFill>
            </a:endParaRPr>
          </a:p>
          <a:p>
            <a:r>
              <a:rPr lang="fr-FR" sz="105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050" dirty="0">
              <a:solidFill>
                <a:schemeClr val="bg1"/>
              </a:solidFill>
            </a:endParaRPr>
          </a:p>
          <a:p>
            <a:r>
              <a:rPr lang="fr-FR" sz="105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nombre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384995"/>
          </a:xfrm>
          <a:prstGeom prst="rect">
            <a:avLst/>
          </a:prstGeom>
          <a:noFill/>
        </p:spPr>
        <p:txBody>
          <a:bodyPr wrap="square" rtlCol="0">
            <a:spAutoFit/>
          </a:bodyPr>
          <a:lstStyle/>
          <a:p>
            <a:r>
              <a:rPr lang="fr-FR" sz="105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050" dirty="0">
              <a:solidFill>
                <a:schemeClr val="bg1"/>
              </a:solidFill>
            </a:endParaRPr>
          </a:p>
          <a:p>
            <a:r>
              <a:rPr lang="fr-FR" sz="105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050" dirty="0">
              <a:solidFill>
                <a:schemeClr val="bg1"/>
              </a:solidFill>
            </a:endParaRPr>
          </a:p>
          <a:p>
            <a:r>
              <a:rPr lang="fr-FR" sz="1050" b="1" dirty="0">
                <a:solidFill>
                  <a:schemeClr val="bg1"/>
                </a:solidFill>
              </a:rPr>
              <a:t>Opérations concurrentes</a:t>
            </a:r>
          </a:p>
          <a:p>
            <a:endParaRPr lang="fr-FR" sz="1050" dirty="0">
              <a:solidFill>
                <a:schemeClr val="bg1"/>
              </a:solidFill>
            </a:endParaRPr>
          </a:p>
          <a:p>
            <a:r>
              <a:rPr lang="fr-FR" sz="105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031325"/>
          </a:xfrm>
          <a:prstGeom prst="rect">
            <a:avLst/>
          </a:prstGeom>
          <a:noFill/>
        </p:spPr>
        <p:txBody>
          <a:bodyPr wrap="square" rtlCol="0">
            <a:spAutoFit/>
          </a:bodyPr>
          <a:lstStyle/>
          <a:p>
            <a:r>
              <a:rPr lang="fr-FR" sz="1050" dirty="0">
                <a:solidFill>
                  <a:schemeClr val="bg1"/>
                </a:solidFill>
              </a:rPr>
              <a:t> C'est la deuxième ligne qui nous intéresse ici :nombre += 1. Si vous y faites appel dans un de vos </a:t>
            </a:r>
            <a:r>
              <a:rPr lang="fr-FR" sz="1050" b="1" dirty="0">
                <a:solidFill>
                  <a:schemeClr val="bg1"/>
                </a:solidFill>
              </a:rPr>
              <a:t>threads</a:t>
            </a:r>
            <a:r>
              <a:rPr lang="fr-FR" sz="1050" dirty="0">
                <a:solidFill>
                  <a:schemeClr val="bg1"/>
                </a:solidFill>
              </a:rPr>
              <a:t> et que nombre est partagé par plusieurs de vos </a:t>
            </a:r>
            <a:r>
              <a:rPr lang="fr-FR" sz="1050" b="1" dirty="0">
                <a:solidFill>
                  <a:schemeClr val="bg1"/>
                </a:solidFill>
              </a:rPr>
              <a:t>threads</a:t>
            </a:r>
            <a:r>
              <a:rPr lang="fr-FR" sz="1050" dirty="0">
                <a:solidFill>
                  <a:schemeClr val="bg1"/>
                </a:solidFill>
              </a:rPr>
              <a:t>, vous pourriez avoir des résultats étranges. Pas tout le temps. C'est tout le problème : la plupart du temps vous n'aurez aucun soucis, parfois vous aurez des résultats étranges.</a:t>
            </a:r>
          </a:p>
          <a:p>
            <a:endParaRPr lang="fr-FR" sz="1050" dirty="0">
              <a:solidFill>
                <a:schemeClr val="bg1"/>
              </a:solidFill>
            </a:endParaRPr>
          </a:p>
          <a:p>
            <a:r>
              <a:rPr lang="fr-FR" sz="1050" dirty="0">
                <a:solidFill>
                  <a:schemeClr val="bg1"/>
                </a:solidFill>
              </a:rPr>
              <a:t>Disons que ce nombre serve à compter une information (le nombre de fois où une certaine opération s'exécute, peut-être). Si vous n'avez pas de chance, deux </a:t>
            </a:r>
            <a:r>
              <a:rPr lang="fr-FR" sz="1050" b="1" dirty="0">
                <a:solidFill>
                  <a:schemeClr val="bg1"/>
                </a:solidFill>
              </a:rPr>
              <a:t>threads</a:t>
            </a:r>
            <a:r>
              <a:rPr lang="fr-FR" sz="1050" dirty="0">
                <a:solidFill>
                  <a:schemeClr val="bg1"/>
                </a:solidFill>
              </a:rPr>
              <a:t> accéderont à ce code mais nombre ne sera augmenté que de 1.</a:t>
            </a:r>
          </a:p>
          <a:p>
            <a:endParaRPr lang="fr-FR" sz="1050" dirty="0">
              <a:solidFill>
                <a:schemeClr val="bg1"/>
              </a:solidFill>
            </a:endParaRPr>
          </a:p>
          <a:p>
            <a:r>
              <a:rPr lang="fr-FR" sz="1050" dirty="0">
                <a:solidFill>
                  <a:schemeClr val="bg1"/>
                </a:solidFill>
              </a:rPr>
              <a:t>Cela est du au fait que </a:t>
            </a:r>
            <a:r>
              <a:rPr lang="fr-FR" sz="1050" dirty="0">
                <a:solidFill>
                  <a:schemeClr val="bg1"/>
                </a:solidFill>
                <a:highlight>
                  <a:srgbClr val="C0C0C0"/>
                </a:highlight>
              </a:rPr>
              <a:t>nombre += 1 </a:t>
            </a:r>
            <a:r>
              <a:rPr lang="fr-FR" sz="1050" dirty="0">
                <a:solidFill>
                  <a:schemeClr val="bg1"/>
                </a:solidFill>
              </a:rPr>
              <a:t>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192908"/>
          </a:xfrm>
          <a:prstGeom prst="rect">
            <a:avLst/>
          </a:prstGeom>
          <a:noFill/>
        </p:spPr>
        <p:txBody>
          <a:bodyPr wrap="square" rtlCol="0">
            <a:spAutoFit/>
          </a:bodyPr>
          <a:lstStyle/>
          <a:p>
            <a:r>
              <a:rPr lang="fr-FR" sz="1050" dirty="0">
                <a:solidFill>
                  <a:schemeClr val="bg1"/>
                </a:solidFill>
              </a:rPr>
              <a:t>Représentez-vous ces étapes sur une feuille. Maintenant, représentez-vous les mêmes étapes pour un second thread.</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r>
              <a:rPr lang="fr-FR" sz="105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050" dirty="0">
              <a:solidFill>
                <a:schemeClr val="bg1"/>
              </a:solidFill>
            </a:endParaRPr>
          </a:p>
          <a:p>
            <a:r>
              <a:rPr lang="fr-FR" sz="1050" dirty="0">
                <a:solidFill>
                  <a:schemeClr val="bg1"/>
                </a:solidFill>
              </a:rPr>
              <a:t>    et voici thread_2 qui exécute l'instruction (les trois étapes cette fois). Il récupère nombre, y ajoute 1 et écrit le résultat dans la variable ;</a:t>
            </a:r>
          </a:p>
          <a:p>
            <a:endParaRPr lang="fr-FR" sz="1050" dirty="0">
              <a:solidFill>
                <a:schemeClr val="bg1"/>
              </a:solidFill>
            </a:endParaRPr>
          </a:p>
          <a:p>
            <a:r>
              <a:rPr lang="fr-FR" sz="105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3647152"/>
          </a:xfrm>
          <a:prstGeom prst="rect">
            <a:avLst/>
          </a:prstGeom>
          <a:noFill/>
        </p:spPr>
        <p:txBody>
          <a:bodyPr wrap="square" rtlCol="0">
            <a:spAutoFit/>
          </a:bodyPr>
          <a:lstStyle/>
          <a:p>
            <a:r>
              <a:rPr lang="fr-FR" sz="1050" dirty="0">
                <a:solidFill>
                  <a:schemeClr val="bg1"/>
                </a:solidFill>
              </a:rPr>
              <a:t> Cela est du au fait que nombre += 1 fait trois choses :</a:t>
            </a:r>
          </a:p>
          <a:p>
            <a:endParaRPr lang="fr-FR" sz="1050" dirty="0">
              <a:solidFill>
                <a:schemeClr val="bg1"/>
              </a:solidFill>
            </a:endParaRPr>
          </a:p>
          <a:p>
            <a:pPr marL="685800" lvl="1" indent="-228600">
              <a:buFont typeface="+mj-lt"/>
              <a:buAutoNum type="arabicPeriod"/>
            </a:pPr>
            <a:r>
              <a:rPr lang="fr-FR" sz="1050" dirty="0">
                <a:solidFill>
                  <a:schemeClr val="bg1"/>
                </a:solidFill>
              </a:rPr>
              <a:t>Elle va récupérer la valeur de la variable nombre ;</a:t>
            </a:r>
          </a:p>
          <a:p>
            <a:pPr marL="685800" lvl="1" indent="-228600">
              <a:buFont typeface="+mj-lt"/>
              <a:buAutoNum type="arabicPeriod"/>
            </a:pPr>
            <a:r>
              <a:rPr lang="fr-FR" sz="1050" dirty="0">
                <a:solidFill>
                  <a:schemeClr val="bg1"/>
                </a:solidFill>
              </a:rPr>
              <a:t>Elle va y ajouter 1 ;</a:t>
            </a:r>
          </a:p>
          <a:p>
            <a:pPr marL="685800" lvl="1" indent="-228600">
              <a:buFont typeface="+mj-lt"/>
              <a:buAutoNum type="arabicPeriod"/>
            </a:pPr>
            <a:r>
              <a:rPr lang="fr-FR" sz="1050" dirty="0">
                <a:solidFill>
                  <a:schemeClr val="bg1"/>
                </a:solidFill>
              </a:rPr>
              <a:t>Elle va écrire le résultat dans la variable nombre.</a:t>
            </a:r>
          </a:p>
          <a:p>
            <a:endParaRPr lang="fr-FR" sz="1050" dirty="0">
              <a:solidFill>
                <a:schemeClr val="bg1"/>
              </a:solidFill>
            </a:endParaRPr>
          </a:p>
          <a:p>
            <a:r>
              <a:rPr lang="fr-FR" sz="1050" dirty="0">
                <a:solidFill>
                  <a:schemeClr val="bg1"/>
                </a:solidFill>
              </a:rPr>
              <a:t>Représentez-vous ces étapes sur une feuille. Maintenant, représentez-vous les mêmes étapes pour un second </a:t>
            </a:r>
            <a:r>
              <a:rPr lang="fr-FR" sz="1050" b="1" dirty="0">
                <a:solidFill>
                  <a:schemeClr val="bg1"/>
                </a:solidFill>
              </a:rPr>
              <a:t>thread</a:t>
            </a:r>
            <a:r>
              <a:rPr lang="fr-FR" sz="1050" dirty="0">
                <a:solidFill>
                  <a:schemeClr val="bg1"/>
                </a:solidFill>
              </a:rPr>
              <a:t>.</a:t>
            </a:r>
          </a:p>
          <a:p>
            <a:endParaRPr lang="fr-FR" sz="1050" dirty="0">
              <a:solidFill>
                <a:schemeClr val="bg1"/>
              </a:solidFill>
            </a:endParaRPr>
          </a:p>
          <a:p>
            <a:r>
              <a:rPr lang="fr-FR" sz="1050" dirty="0">
                <a:solidFill>
                  <a:schemeClr val="bg1"/>
                </a:solidFill>
              </a:rPr>
              <a:t>Admettons que le thread_1 et le thread_2 s'exécutent presque en même temps :</a:t>
            </a:r>
          </a:p>
          <a:p>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05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05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050" b="1" dirty="0">
                <a:solidFill>
                  <a:schemeClr val="bg1"/>
                </a:solidFill>
              </a:rPr>
              <a:t>threads</a:t>
            </a:r>
            <a:r>
              <a:rPr lang="fr-FR" sz="1050" dirty="0">
                <a:solidFill>
                  <a:schemeClr val="bg1"/>
                </a:solidFill>
              </a:rPr>
              <a:t>, nombre n'a été incrémenté que de 1.</a:t>
            </a:r>
          </a:p>
          <a:p>
            <a:endParaRPr lang="fr-FR" sz="1050" dirty="0">
              <a:solidFill>
                <a:schemeClr val="bg1"/>
              </a:solidFill>
            </a:endParaRPr>
          </a:p>
          <a:p>
            <a:r>
              <a:rPr lang="fr-FR" sz="1050" dirty="0">
                <a:solidFill>
                  <a:schemeClr val="bg1"/>
                </a:solidFill>
              </a:rPr>
              <a:t>Comme vous le voyez ici, une ligne d'instruction très simple pourra avoir des résultats inattendus si elle est appelée au même moment par différents </a:t>
            </a:r>
            <a:r>
              <a:rPr lang="fr-FR" sz="1050" b="1" dirty="0">
                <a:solidFill>
                  <a:schemeClr val="bg1"/>
                </a:solidFill>
              </a:rPr>
              <a:t>threads</a:t>
            </a:r>
            <a:r>
              <a:rPr lang="fr-FR" sz="1050" dirty="0">
                <a:solidFill>
                  <a:schemeClr val="bg1"/>
                </a:solidFill>
              </a:rPr>
              <a:t>.</a:t>
            </a:r>
          </a:p>
          <a:p>
            <a:endParaRPr lang="fr-FR" sz="1050" b="1" dirty="0">
              <a:solidFill>
                <a:schemeClr val="bg1"/>
              </a:solidFill>
            </a:endParaRPr>
          </a:p>
          <a:p>
            <a:r>
              <a:rPr lang="fr-FR" sz="1050" b="1" dirty="0">
                <a:solidFill>
                  <a:schemeClr val="bg1"/>
                </a:solidFill>
              </a:rPr>
              <a:t>Accès simultané à des ressources</a:t>
            </a:r>
          </a:p>
          <a:p>
            <a:endParaRPr lang="fr-FR" sz="1050" dirty="0">
              <a:solidFill>
                <a:schemeClr val="bg1"/>
              </a:solidFill>
            </a:endParaRPr>
          </a:p>
          <a:p>
            <a:r>
              <a:rPr lang="fr-FR" sz="105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05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050" dirty="0">
                <a:solidFill>
                  <a:schemeClr val="bg1"/>
                </a:solidFill>
              </a:rPr>
              <a:t> Voici le code de nos </a:t>
            </a:r>
            <a:r>
              <a:rPr lang="fr-FR" sz="1050" b="1" dirty="0">
                <a:solidFill>
                  <a:schemeClr val="bg1"/>
                </a:solidFill>
              </a:rPr>
              <a:t>threads</a:t>
            </a:r>
            <a:r>
              <a:rPr lang="fr-FR" sz="1050" dirty="0">
                <a:solidFill>
                  <a:schemeClr val="bg1"/>
                </a:solidFill>
              </a:rPr>
              <a:t> un peu modifié pour qu'il affiche des mots complets dans la console au lieu de simples lettres. Regardez surtout la méthode </a:t>
            </a:r>
            <a:r>
              <a:rPr lang="fr-FR" sz="1050" i="1" dirty="0">
                <a:solidFill>
                  <a:schemeClr val="bg1"/>
                </a:solidFill>
              </a:rPr>
              <a:t>run</a:t>
            </a:r>
            <a:r>
              <a:rPr lang="fr-FR" sz="105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9117742" cy="46384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threading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Thread</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"""Thread chargé simplement d'afficher un mot dans la console."""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run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"""Code à exécuter pendant l'exécution du thread."""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stdout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flush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attente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Afficheur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"TORTUE"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Lancement des threads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Attend que les threads se terminent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thread_2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223412"/>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À l'intérieur de notre boucle, on boucle sur chaque lettre, l'affiche et fait une pause.</a:t>
            </a:r>
          </a:p>
          <a:p>
            <a:endParaRPr lang="fr-FR" sz="1050" dirty="0">
              <a:solidFill>
                <a:schemeClr val="bg1"/>
              </a:solidFill>
            </a:endParaRPr>
          </a:p>
          <a:p>
            <a:r>
              <a:rPr lang="fr-FR" sz="105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53916"/>
          </a:xfrm>
          <a:prstGeom prst="rect">
            <a:avLst/>
          </a:prstGeom>
          <a:solidFill>
            <a:schemeClr val="tx1"/>
          </a:solidFill>
        </p:spPr>
        <p:txBody>
          <a:bodyPr wrap="square" rtlCol="0">
            <a:spAutoFit/>
          </a:bodyPr>
          <a:lstStyle/>
          <a:p>
            <a:r>
              <a:rPr lang="en-US" sz="1050" dirty="0">
                <a:solidFill>
                  <a:schemeClr val="bg1"/>
                </a:solidFill>
              </a:rPr>
              <a:t>cTORanaTUrEdcTaOnRarTdUcEanTaOrRdTcUaEnTaORrdTcanUaErdTORTUE</a:t>
            </a:r>
            <a:endParaRPr lang="fr-FR" sz="105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192908"/>
          </a:xfrm>
          <a:prstGeom prst="rect">
            <a:avLst/>
          </a:prstGeom>
          <a:noFill/>
        </p:spPr>
        <p:txBody>
          <a:bodyPr wrap="square" rtlCol="0">
            <a:spAutoFit/>
          </a:bodyPr>
          <a:lstStyle/>
          <a:p>
            <a:pPr lvl="1"/>
            <a:r>
              <a:rPr lang="fr-FR" sz="105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050" dirty="0">
              <a:solidFill>
                <a:schemeClr val="bg1"/>
              </a:solidFill>
            </a:endParaRPr>
          </a:p>
          <a:p>
            <a:pPr lvl="1"/>
            <a:r>
              <a:rPr lang="fr-FR" sz="1050" b="1" dirty="0">
                <a:solidFill>
                  <a:schemeClr val="bg1"/>
                </a:solidFill>
              </a:rPr>
              <a:t>Les locks à la rescousse</a:t>
            </a:r>
          </a:p>
          <a:p>
            <a:pPr lvl="1"/>
            <a:endParaRPr lang="fr-FR" sz="1050" dirty="0">
              <a:solidFill>
                <a:schemeClr val="bg1"/>
              </a:solidFill>
            </a:endParaRPr>
          </a:p>
          <a:p>
            <a:pPr lvl="1"/>
            <a:r>
              <a:rPr lang="fr-FR" sz="105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050" dirty="0">
              <a:solidFill>
                <a:schemeClr val="bg1"/>
              </a:solidFill>
            </a:endParaRPr>
          </a:p>
          <a:p>
            <a:pPr lvl="1"/>
            <a:r>
              <a:rPr lang="fr-FR" sz="105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050" dirty="0">
              <a:solidFill>
                <a:schemeClr val="bg1"/>
              </a:solidFill>
            </a:endParaRPr>
          </a:p>
          <a:p>
            <a:pPr lvl="1"/>
            <a:r>
              <a:rPr lang="fr-FR" sz="105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993"/>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66</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threading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RLock</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RLock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"""Thread chargé simplement d'afficher un mot dans la console."""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Thread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run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"""Code à exécuter pendant l'exécution du thread."""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&lt;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C3CEE3"/>
                </a:solidFill>
                <a:effectLst/>
                <a:latin typeface="JetBrains Mono"/>
              </a:rPr>
              <a:t>verrou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lettre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lettre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flush</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attente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randint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100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attente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"canard"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Afficheur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"TORTUE"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Lancement des threads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Attend que les threads se terminent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thread_2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223412"/>
          </a:xfrm>
          <a:prstGeom prst="rect">
            <a:avLst/>
          </a:prstGeom>
          <a:solidFill>
            <a:schemeClr val="tx1"/>
          </a:solidFill>
        </p:spPr>
        <p:txBody>
          <a:bodyPr wrap="square" rtlCol="0">
            <a:spAutoFit/>
          </a:bodyPr>
          <a:lstStyle/>
          <a:p>
            <a:r>
              <a:rPr lang="en-US" sz="1050" dirty="0">
                <a:solidFill>
                  <a:schemeClr val="bg1"/>
                </a:solidFill>
              </a:rPr>
              <a:t>with verrou:</a:t>
            </a:r>
          </a:p>
          <a:p>
            <a:r>
              <a:rPr lang="en-US" sz="1050" dirty="0">
                <a:solidFill>
                  <a:schemeClr val="bg1"/>
                </a:solidFill>
              </a:rPr>
              <a:t>    for lettre in self.mot:</a:t>
            </a:r>
          </a:p>
          <a:p>
            <a:r>
              <a:rPr lang="en-US" sz="1050" dirty="0">
                <a:solidFill>
                  <a:schemeClr val="bg1"/>
                </a:solidFill>
              </a:rPr>
              <a:t>        sys.stdout.write(lettre)</a:t>
            </a:r>
          </a:p>
          <a:p>
            <a:r>
              <a:rPr lang="en-US" sz="1050" dirty="0">
                <a:solidFill>
                  <a:schemeClr val="bg1"/>
                </a:solidFill>
              </a:rPr>
              <a:t>        sys.stdout.flush()</a:t>
            </a:r>
          </a:p>
          <a:p>
            <a:r>
              <a:rPr lang="en-US" sz="1050" dirty="0">
                <a:solidFill>
                  <a:schemeClr val="bg1"/>
                </a:solidFill>
              </a:rPr>
              <a:t>        attente = 0.2</a:t>
            </a:r>
          </a:p>
          <a:p>
            <a:r>
              <a:rPr lang="en-US" sz="1050" dirty="0">
                <a:solidFill>
                  <a:schemeClr val="bg1"/>
                </a:solidFill>
              </a:rPr>
              <a:t>        attente += random.randint(1, 60) / 100</a:t>
            </a:r>
          </a:p>
          <a:p>
            <a:r>
              <a:rPr lang="en-US" sz="1050" dirty="0">
                <a:solidFill>
                  <a:schemeClr val="bg1"/>
                </a:solidFill>
              </a:rPr>
              <a:t>        time.sleep(attente)</a:t>
            </a:r>
            <a:endParaRPr lang="fr-FR" sz="105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577081"/>
          </a:xfrm>
          <a:prstGeom prst="rect">
            <a:avLst/>
          </a:prstGeom>
          <a:noFill/>
        </p:spPr>
        <p:txBody>
          <a:bodyPr wrap="square" rtlCol="0">
            <a:spAutoFit/>
          </a:bodyPr>
          <a:lstStyle/>
          <a:p>
            <a:pPr marL="228600" indent="-228600">
              <a:buFont typeface="+mj-lt"/>
              <a:buAutoNum type="arabicPeriod"/>
            </a:pPr>
            <a:r>
              <a:rPr lang="fr-FR" sz="1050" dirty="0">
                <a:solidFill>
                  <a:schemeClr val="bg1"/>
                </a:solidFill>
              </a:rPr>
              <a:t> On importe RLock du module threading ;</a:t>
            </a:r>
          </a:p>
          <a:p>
            <a:pPr marL="228600" indent="-228600">
              <a:buFont typeface="+mj-lt"/>
              <a:buAutoNum type="arabicPeriod"/>
            </a:pPr>
            <a:r>
              <a:rPr lang="fr-FR" sz="1050" dirty="0">
                <a:solidFill>
                  <a:schemeClr val="bg1"/>
                </a:solidFill>
              </a:rPr>
              <a:t>on crée un lock que l'on place dans notre variable verrou ;</a:t>
            </a:r>
          </a:p>
          <a:p>
            <a:pPr marL="228600" indent="-228600">
              <a:buFont typeface="+mj-lt"/>
              <a:buAutoNum type="arabicPeriod"/>
            </a:pPr>
            <a:r>
              <a:rPr lang="fr-FR" sz="1050" dirty="0">
                <a:solidFill>
                  <a:schemeClr val="bg1"/>
                </a:solidFill>
              </a:rPr>
              <a:t>dans notre méthode run, on verrouille une partie de notre </a:t>
            </a:r>
            <a:r>
              <a:rPr lang="fr-FR" sz="1050" b="1" dirty="0">
                <a:solidFill>
                  <a:schemeClr val="bg1"/>
                </a:solidFill>
              </a:rPr>
              <a:t>thread</a:t>
            </a:r>
            <a:r>
              <a:rPr lang="fr-FR" sz="105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708160"/>
          </a:xfrm>
          <a:prstGeom prst="rect">
            <a:avLst/>
          </a:prstGeom>
          <a:noFill/>
        </p:spPr>
        <p:txBody>
          <a:bodyPr wrap="square" rtlCol="0">
            <a:spAutoFit/>
          </a:bodyPr>
          <a:lstStyle/>
          <a:p>
            <a:r>
              <a:rPr lang="fr-FR" sz="1050" dirty="0">
                <a:solidFill>
                  <a:schemeClr val="bg1"/>
                </a:solidFill>
              </a:rPr>
              <a:t>  On utilise là encore un </a:t>
            </a:r>
            <a:r>
              <a:rPr lang="fr-FR" sz="1050" b="1" dirty="0">
                <a:solidFill>
                  <a:schemeClr val="bg1"/>
                </a:solidFill>
              </a:rPr>
              <a:t>context manager </a:t>
            </a:r>
            <a:r>
              <a:rPr lang="fr-FR" sz="1050" dirty="0">
                <a:solidFill>
                  <a:schemeClr val="bg1"/>
                </a:solidFill>
              </a:rPr>
              <a:t>pour indiquer quand bloquer le lock. Le </a:t>
            </a:r>
            <a:r>
              <a:rPr lang="fr-FR" sz="1050" b="1" dirty="0">
                <a:solidFill>
                  <a:schemeClr val="bg1"/>
                </a:solidFill>
              </a:rPr>
              <a:t>lock</a:t>
            </a:r>
            <a:r>
              <a:rPr lang="fr-FR" sz="1050" dirty="0">
                <a:solidFill>
                  <a:schemeClr val="bg1"/>
                </a:solidFill>
              </a:rPr>
              <a:t> se débloque à la fin du bloc with.</a:t>
            </a:r>
          </a:p>
          <a:p>
            <a:endParaRPr lang="fr-FR" sz="1050" dirty="0">
              <a:solidFill>
                <a:schemeClr val="bg1"/>
              </a:solidFill>
            </a:endParaRPr>
          </a:p>
          <a:p>
            <a:r>
              <a:rPr lang="fr-FR" sz="1050" dirty="0">
                <a:solidFill>
                  <a:schemeClr val="bg1"/>
                </a:solidFill>
              </a:rPr>
              <a:t>La partie verrouillée de notre code ne s'exécute qu'un </a:t>
            </a:r>
            <a:r>
              <a:rPr lang="fr-FR" sz="1050" b="1" dirty="0">
                <a:solidFill>
                  <a:schemeClr val="bg1"/>
                </a:solidFill>
              </a:rPr>
              <a:t>thread</a:t>
            </a:r>
            <a:r>
              <a:rPr lang="fr-FR" sz="1050" dirty="0">
                <a:solidFill>
                  <a:schemeClr val="bg1"/>
                </a:solidFill>
              </a:rPr>
              <a:t> à la fois.</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D'abord, thread_1 est lancé. Il verrouille le </a:t>
            </a:r>
            <a:r>
              <a:rPr lang="fr-FR" sz="1050" b="1" dirty="0">
                <a:solidFill>
                  <a:schemeClr val="bg1"/>
                </a:solidFill>
              </a:rPr>
              <a:t>lock</a:t>
            </a:r>
            <a:r>
              <a:rPr lang="fr-FR" sz="1050" dirty="0">
                <a:solidFill>
                  <a:schemeClr val="bg1"/>
                </a:solidFill>
              </a:rPr>
              <a:t> et commence à afficher les lettres de son mot ("canard") ;</a:t>
            </a:r>
          </a:p>
          <a:p>
            <a:pPr marL="228600" indent="-228600">
              <a:buFont typeface="+mj-lt"/>
              <a:buAutoNum type="arabicPeriod"/>
            </a:pPr>
            <a:r>
              <a:rPr lang="fr-FR" sz="105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050" dirty="0">
                <a:solidFill>
                  <a:schemeClr val="bg1"/>
                </a:solidFill>
              </a:rPr>
              <a:t>    ... Et ainsi de suite jusqu'à la fin des deux </a:t>
            </a:r>
            <a:r>
              <a:rPr lang="fr-FR" sz="1050" b="1" dirty="0">
                <a:solidFill>
                  <a:schemeClr val="bg1"/>
                </a:solidFill>
              </a:rPr>
              <a:t>threads</a:t>
            </a:r>
            <a:r>
              <a:rPr lang="fr-FR" sz="1050" dirty="0">
                <a:solidFill>
                  <a:schemeClr val="bg1"/>
                </a:solidFill>
              </a:rPr>
              <a:t>.</a:t>
            </a:r>
          </a:p>
          <a:p>
            <a:pPr marL="228600" indent="-228600">
              <a:buFont typeface="+mj-lt"/>
              <a:buAutoNum type="arabicPeriod"/>
            </a:pPr>
            <a:endParaRPr lang="fr-FR" sz="1050" dirty="0">
              <a:solidFill>
                <a:schemeClr val="bg1"/>
              </a:solidFill>
            </a:endParaRPr>
          </a:p>
          <a:p>
            <a:r>
              <a:rPr lang="fr-FR" sz="105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644900"/>
            <a:ext cx="5657850" cy="253916"/>
          </a:xfrm>
          <a:prstGeom prst="rect">
            <a:avLst/>
          </a:prstGeom>
          <a:solidFill>
            <a:schemeClr val="tx1"/>
          </a:solidFill>
        </p:spPr>
        <p:txBody>
          <a:bodyPr wrap="square" rtlCol="0">
            <a:spAutoFit/>
          </a:bodyPr>
          <a:lstStyle/>
          <a:p>
            <a:r>
              <a:rPr lang="en-US" sz="1050" dirty="0">
                <a:solidFill>
                  <a:schemeClr val="bg1"/>
                </a:solidFill>
              </a:rPr>
              <a:t>canardcanardTORTUETORTUEcanardcanardcanardTORTUETORTUETORTUE</a:t>
            </a:r>
            <a:endParaRPr lang="fr-FR" sz="105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900246"/>
          </a:xfrm>
          <a:prstGeom prst="rect">
            <a:avLst/>
          </a:prstGeom>
          <a:noFill/>
        </p:spPr>
        <p:txBody>
          <a:bodyPr wrap="square" rtlCol="0">
            <a:spAutoFit/>
          </a:bodyPr>
          <a:lstStyle/>
          <a:p>
            <a:r>
              <a:rPr lang="fr-FR" sz="105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050" dirty="0">
              <a:solidFill>
                <a:schemeClr val="bg1"/>
              </a:solidFill>
            </a:endParaRPr>
          </a:p>
          <a:p>
            <a:r>
              <a:rPr lang="fr-FR" sz="105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05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05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223412"/>
          </a:xfrm>
          <a:prstGeom prst="rect">
            <a:avLst/>
          </a:prstGeom>
          <a:noFill/>
        </p:spPr>
        <p:txBody>
          <a:bodyPr wrap="square" rtlCol="0">
            <a:spAutoFit/>
          </a:bodyPr>
          <a:lstStyle/>
          <a:p>
            <a:r>
              <a:rPr lang="fr-FR" sz="1050" b="1" dirty="0">
                <a:solidFill>
                  <a:schemeClr val="bg1"/>
                </a:solidFill>
              </a:rPr>
              <a:t> En résumé</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050" dirty="0">
              <a:solidFill>
                <a:schemeClr val="bg1"/>
              </a:solidFill>
            </a:endParaRPr>
          </a:p>
          <a:p>
            <a:pPr marL="228600" indent="-228600">
              <a:buFont typeface="+mj-lt"/>
              <a:buAutoNum type="arabicPeriod"/>
            </a:pPr>
            <a:r>
              <a:rPr lang="fr-FR" sz="105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normAutofit/>
          </a:bodyPr>
          <a:lstStyle/>
          <a:p>
            <a:r>
              <a:rPr lang="fr-FR" sz="1050" dirty="0"/>
              <a:t>Les fichiers jasons servent à stocker des données simples (ex: paramètres d’un logiciel: préférence utilisateur de VSCode). Ils sont très facile à mettre en œuvre dans python. Ils sont modifiable depuis un éditeur de texte.</a:t>
            </a:r>
          </a:p>
          <a:p>
            <a:endParaRPr lang="fr-FR" sz="1050" dirty="0"/>
          </a:p>
          <a:p>
            <a:r>
              <a:rPr lang="fr-FR" sz="1050" dirty="0"/>
              <a:t>Les fichiers .db pour les databases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1178010" y="2817294"/>
            <a:ext cx="2547492" cy="1223412"/>
          </a:xfrm>
          <a:prstGeom prst="rect">
            <a:avLst/>
          </a:prstGeom>
          <a:noFill/>
        </p:spPr>
        <p:txBody>
          <a:bodyPr wrap="none" rtlCol="0">
            <a:spAutoFit/>
          </a:bodyPr>
          <a:lstStyle/>
          <a:p>
            <a:r>
              <a:rPr lang="fr-FR" sz="1050" dirty="0"/>
              <a:t>On créait un dictionnaire d avec deux clefs:</a:t>
            </a:r>
          </a:p>
          <a:p>
            <a:r>
              <a:rPr lang="fr-FR" sz="1050" dirty="0"/>
              <a:t>prénom et nom contenant respectivement </a:t>
            </a:r>
          </a:p>
          <a:p>
            <a:r>
              <a:rPr lang="fr-FR" sz="1050" dirty="0"/>
              <a:t>le prénom Paul et le nom Dupond.</a:t>
            </a:r>
          </a:p>
          <a:p>
            <a:r>
              <a:rPr lang="fr-FR" sz="1050" dirty="0"/>
              <a:t>Ensuite on passe les clefs prénom et nom </a:t>
            </a:r>
          </a:p>
          <a:p>
            <a:r>
              <a:rPr lang="fr-FR" sz="1050" dirty="0"/>
              <a:t>ainsi que le Dictionnaire d à c.execute.</a:t>
            </a:r>
          </a:p>
          <a:p>
            <a:endParaRPr lang="fr-FR" sz="1050" dirty="0"/>
          </a:p>
          <a:p>
            <a:endParaRPr lang="fr-FR" sz="1050"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5113900" cy="4131900"/>
          </a:xfrm>
          <a:prstGeom prst="rect">
            <a:avLst/>
          </a:prstGeom>
          <a:noFill/>
        </p:spPr>
        <p:txBody>
          <a:bodyPr wrap="none" rtlCol="0">
            <a:spAutoFit/>
          </a:bodyPr>
          <a:lstStyle/>
          <a:p>
            <a:pPr marL="285750" indent="-285750">
              <a:buFont typeface="Arial" panose="020B0604020202020204" pitchFamily="34" charset="0"/>
              <a:buChar char="•"/>
            </a:pPr>
            <a:r>
              <a:rPr lang="fr-FR" sz="1050" dirty="0"/>
              <a:t>Dans VSCode:</a:t>
            </a:r>
          </a:p>
          <a:p>
            <a:pPr marL="285750" indent="-285750">
              <a:buFont typeface="Arial" panose="020B0604020202020204" pitchFamily="34" charset="0"/>
              <a:buChar char="•"/>
            </a:pPr>
            <a:r>
              <a:rPr lang="fr-FR" sz="1050" dirty="0"/>
              <a:t>File -&gt; Préférences -&gt; Extensions</a:t>
            </a:r>
          </a:p>
          <a:p>
            <a:pPr marL="285750" indent="-285750">
              <a:buFont typeface="Arial" panose="020B0604020202020204" pitchFamily="34" charset="0"/>
              <a:buChar char="•"/>
            </a:pPr>
            <a:r>
              <a:rPr lang="fr-FR" sz="1050" dirty="0"/>
              <a:t>Rechercher Sqlite dans la boite « Search Extensions in Marketplace »</a:t>
            </a:r>
          </a:p>
          <a:p>
            <a:pPr marL="285750" indent="-285750">
              <a:buFont typeface="Arial" panose="020B0604020202020204" pitchFamily="34" charset="0"/>
              <a:buChar char="•"/>
            </a:pPr>
            <a:r>
              <a:rPr lang="fr-FR" sz="1050" dirty="0"/>
              <a:t>Installer l’extension SQLite (icone d’une plume)</a:t>
            </a:r>
          </a:p>
          <a:p>
            <a:pPr marL="285750" indent="-285750">
              <a:buFont typeface="Arial" panose="020B0604020202020204" pitchFamily="34" charset="0"/>
              <a:buChar char="•"/>
            </a:pPr>
            <a:r>
              <a:rPr lang="fr-FR" sz="1050" dirty="0"/>
              <a:t>Faire </a:t>
            </a:r>
            <a:r>
              <a:rPr lang="fr-FR" sz="1050" b="1" dirty="0"/>
              <a:t>crtl</a:t>
            </a:r>
            <a:r>
              <a:rPr lang="fr-FR" sz="1050" dirty="0"/>
              <a:t> + </a:t>
            </a:r>
            <a:r>
              <a:rPr lang="fr-FR" sz="1050" b="1" dirty="0"/>
              <a:t>shift</a:t>
            </a:r>
            <a:r>
              <a:rPr lang="fr-FR" sz="1050" dirty="0"/>
              <a:t> + </a:t>
            </a:r>
            <a:r>
              <a:rPr lang="fr-FR" sz="1050" b="1" dirty="0"/>
              <a:t>p</a:t>
            </a:r>
            <a:r>
              <a:rPr lang="fr-FR" sz="1050" dirty="0"/>
              <a:t> cela ouvre une boite de recherche en haut de VSCode</a:t>
            </a:r>
          </a:p>
          <a:p>
            <a:pPr marL="285750" indent="-285750">
              <a:buFont typeface="Arial" panose="020B0604020202020204" pitchFamily="34" charset="0"/>
              <a:buChar char="•"/>
            </a:pPr>
            <a:r>
              <a:rPr lang="fr-FR" sz="1050" dirty="0"/>
              <a:t>Taper « sqlite open » dans le champ texte et sélectionner la base de données désirée</a:t>
            </a:r>
          </a:p>
          <a:p>
            <a:pPr marL="285750" indent="-285750">
              <a:buFont typeface="Arial" panose="020B0604020202020204" pitchFamily="34" charset="0"/>
              <a:buChar char="•"/>
            </a:pPr>
            <a:r>
              <a:rPr lang="fr-FR" sz="1050" dirty="0"/>
              <a:t>Un petit sqlite explorer doit s’afficher en bas à gauche, il faut cliquer sur la flèche.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a:p>
            <a:pPr marL="285750" indent="-285750">
              <a:buFont typeface="Arial" panose="020B0604020202020204" pitchFamily="34" charset="0"/>
              <a:buChar char="•"/>
            </a:pPr>
            <a:r>
              <a:rPr lang="fr-FR" sz="1050" dirty="0"/>
              <a:t>Pour afficher le contenu de la base, cliquer sur la flèche après </a:t>
            </a:r>
            <a:r>
              <a:rPr lang="fr-FR" sz="1050" dirty="0" err="1"/>
              <a:t>employees</a:t>
            </a:r>
            <a:r>
              <a:rPr lang="fr-FR" sz="1050" dirty="0"/>
              <a:t> =&gt;</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Penser à fermer la base de donnée:</a:t>
            </a:r>
          </a:p>
          <a:p>
            <a:pPr marL="742950" lvl="1" indent="-285750">
              <a:buFont typeface="Arial" panose="020B0604020202020204" pitchFamily="34" charset="0"/>
              <a:buChar char="•"/>
            </a:pPr>
            <a:r>
              <a:rPr lang="fr-FR" sz="1050" dirty="0"/>
              <a:t>Sqlite: Close Database</a:t>
            </a:r>
          </a:p>
          <a:p>
            <a:endParaRPr lang="fr-FR" sz="1050" dirty="0"/>
          </a:p>
          <a:p>
            <a:endParaRPr lang="fr-FR" sz="1050" dirty="0"/>
          </a:p>
          <a:p>
            <a:endParaRPr lang="fr-FR" sz="1050" dirty="0"/>
          </a:p>
          <a:p>
            <a:endParaRPr lang="fr-FR" sz="1050" dirty="0"/>
          </a:p>
          <a:p>
            <a:endParaRPr lang="fr-FR" sz="1050" dirty="0"/>
          </a:p>
          <a:p>
            <a:endParaRPr lang="fr-FR" sz="1050" dirty="0"/>
          </a:p>
          <a:p>
            <a:endParaRPr lang="fr-FR" sz="1050"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43650" y="3558286"/>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85799" y="2599640"/>
            <a:ext cx="4305300" cy="253916"/>
          </a:xfrm>
          <a:prstGeom prst="rect">
            <a:avLst/>
          </a:prstGeom>
          <a:noFill/>
        </p:spPr>
        <p:txBody>
          <a:bodyPr wrap="square" rtlCol="0">
            <a:spAutoFit/>
          </a:bodyPr>
          <a:lstStyle/>
          <a:p>
            <a:r>
              <a:rPr lang="fr-FR" sz="1050"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307993" y="2578499"/>
            <a:ext cx="4305300" cy="253916"/>
          </a:xfrm>
          <a:prstGeom prst="rect">
            <a:avLst/>
          </a:prstGeom>
          <a:noFill/>
        </p:spPr>
        <p:txBody>
          <a:bodyPr wrap="square" rtlCol="0">
            <a:spAutoFit/>
          </a:bodyPr>
          <a:lstStyle/>
          <a:p>
            <a:r>
              <a:rPr lang="fr-FR" sz="1050"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318838" y="3089631"/>
            <a:ext cx="11873162" cy="415498"/>
          </a:xfrm>
          <a:prstGeom prst="rect">
            <a:avLst/>
          </a:prstGeom>
          <a:noFill/>
        </p:spPr>
        <p:txBody>
          <a:bodyPr wrap="square" rtlCol="0">
            <a:spAutoFit/>
          </a:bodyPr>
          <a:lstStyle/>
          <a:p>
            <a:r>
              <a:rPr lang="fr-FR" sz="1050"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738664"/>
          </a:xfrm>
          <a:prstGeom prst="rect">
            <a:avLst/>
          </a:prstGeom>
          <a:noFill/>
        </p:spPr>
        <p:txBody>
          <a:bodyPr wrap="square" rtlCol="0">
            <a:spAutoFit/>
          </a:bodyPr>
          <a:lstStyle/>
          <a:p>
            <a:r>
              <a:rPr lang="fr-FR" sz="1050"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sz="1050" dirty="0"/>
          </a:p>
          <a:p>
            <a:endParaRPr lang="fr-FR" sz="1050"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415498"/>
          </a:xfrm>
          <a:prstGeom prst="rect">
            <a:avLst/>
          </a:prstGeom>
          <a:noFill/>
        </p:spPr>
        <p:txBody>
          <a:bodyPr wrap="square" rtlCol="0">
            <a:spAutoFit/>
          </a:bodyPr>
          <a:lstStyle/>
          <a:p>
            <a:r>
              <a:rPr lang="fr-FR" sz="1050"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MilestoneProject2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Utils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database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"Autheur du livre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'NO'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by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is the name of the book you read: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"Nom du livre a supprimer?"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database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USER_CHOICE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Enter: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'a' to add a new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'l' to list all books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'r' to mark a book as read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'd' to delete a book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 'q' to quit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Your choice:"""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user_options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prompt_add_book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prompt_read_book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prompt_delete_book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selected_function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user_options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selection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selected_function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'unknown, try again’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selection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USER_CHOICE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def prompt_add_book() ask for book name and author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list_books() show all the books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selected_function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30008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05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05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05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Now that we have an idea about what type annotations can do for us, let's learn how to actually use them.</a:t>
            </a:r>
          </a:p>
          <a:p>
            <a:endParaRPr lang="en-US" sz="1050" dirty="0"/>
          </a:p>
          <a:p>
            <a:r>
              <a:rPr lang="en-US" sz="1050" dirty="0"/>
              <a:t>Let’s look at the return values:</a:t>
            </a:r>
          </a:p>
          <a:p>
            <a:r>
              <a:rPr lang="en-US" sz="1050" dirty="0"/>
              <a:t>def delet_book(name) -&gt; None:</a:t>
            </a:r>
          </a:p>
          <a:p>
            <a:r>
              <a:rPr lang="fr-FR" altLang="fr-FR" sz="1050" dirty="0"/>
              <a:t>def get_all_books() -&gt; List[Dict[str, Union[str, int]]]: (here you need to do an import: from typing import List, Dict, Union)</a:t>
            </a:r>
          </a:p>
          <a:p>
            <a:endParaRPr lang="fr-FR" altLang="fr-FR" sz="1050" dirty="0"/>
          </a:p>
          <a:p>
            <a:r>
              <a:rPr lang="fr-FR" altLang="fr-FR" sz="1050" dirty="0"/>
              <a:t>We can create our own type:</a:t>
            </a:r>
          </a:p>
          <a:p>
            <a:r>
              <a:rPr lang="fr-FR" altLang="fr-FR" sz="1050" dirty="0"/>
              <a:t>Book = Dict[str, Union[str, int]]</a:t>
            </a:r>
            <a:br>
              <a:rPr lang="fr-FR" altLang="fr-FR" sz="1050" dirty="0"/>
            </a:br>
            <a:endParaRPr lang="en-US" sz="1050" dirty="0"/>
          </a:p>
          <a:p>
            <a:r>
              <a:rPr lang="en-US" sz="1050" dirty="0"/>
              <a:t>Now let’s look at the parameters:</a:t>
            </a:r>
          </a:p>
          <a:p>
            <a:r>
              <a:rPr lang="en-US" sz="1050" dirty="0"/>
              <a:t>def add_book(name: str, author: str) -&gt; None:</a:t>
            </a:r>
          </a:p>
          <a:p>
            <a:endParaRPr lang="fr-FR" sz="1050"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90024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sz="1050" dirty="0">
                <a:solidFill>
                  <a:prstClr val="black"/>
                </a:solidFill>
                <a:latin typeface="Calibri" panose="020F0502020204030204"/>
              </a:rPr>
              <a:t>Further reading:</a:t>
            </a:r>
            <a:endParaRPr kumimoji="0" lang="fr-FR" alt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a:solidFill>
                  <a:prstClr val="black"/>
                </a:solidFill>
                <a:latin typeface="Calibri" panose="020F0502020204030204"/>
                <a:hlinkClick r:id="rId2"/>
              </a:rPr>
              <a:t>https://docs.python.org/3/library/typing.html</a:t>
            </a:r>
            <a:endParaRPr lang="fr-FR"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693</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223412"/>
          </a:xfrm>
          <a:prstGeom prst="rect">
            <a:avLst/>
          </a:prstGeom>
          <a:noFill/>
        </p:spPr>
        <p:txBody>
          <a:bodyPr wrap="square" rtlCol="0">
            <a:spAutoFit/>
          </a:bodyPr>
          <a:lstStyle/>
          <a:p>
            <a:r>
              <a:rPr lang="fr-FR" sz="1050" b="1" dirty="0"/>
              <a:t>Créez des interfaces graphiques avec Tkinter</a:t>
            </a:r>
          </a:p>
          <a:p>
            <a:endParaRPr lang="fr-FR" sz="1050" dirty="0"/>
          </a:p>
          <a:p>
            <a:r>
              <a:rPr lang="fr-FR" sz="1050" dirty="0"/>
              <a:t>Nous allons maintenant voir comment créer des interfaces graphiques à l'aide d'un module présent par défaut dans Python : </a:t>
            </a:r>
            <a:r>
              <a:rPr lang="fr-FR" sz="1050" b="1" dirty="0"/>
              <a:t>Tkinter</a:t>
            </a:r>
            <a:r>
              <a:rPr lang="fr-FR" sz="1050" dirty="0"/>
              <a:t>.</a:t>
            </a:r>
          </a:p>
          <a:p>
            <a:endParaRPr lang="fr-FR" sz="1050" dirty="0"/>
          </a:p>
          <a:p>
            <a:r>
              <a:rPr lang="fr-FR" sz="1050" dirty="0"/>
              <a:t>Ce module permet de créer des interfaces graphiques en offrant une passerelle entre Python et la bibliothèque </a:t>
            </a:r>
            <a:r>
              <a:rPr lang="fr-FR" sz="1050" b="1" dirty="0"/>
              <a:t>Tk</a:t>
            </a:r>
            <a:r>
              <a:rPr lang="fr-FR" sz="1050" dirty="0"/>
              <a:t>.</a:t>
            </a:r>
          </a:p>
          <a:p>
            <a:endParaRPr lang="fr-FR" sz="1050" dirty="0"/>
          </a:p>
          <a:p>
            <a:r>
              <a:rPr lang="fr-FR" sz="105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384995"/>
          </a:xfrm>
          <a:prstGeom prst="rect">
            <a:avLst/>
          </a:prstGeom>
          <a:noFill/>
        </p:spPr>
        <p:txBody>
          <a:bodyPr wrap="square" rtlCol="0">
            <a:spAutoFit/>
          </a:bodyPr>
          <a:lstStyle/>
          <a:p>
            <a:r>
              <a:rPr lang="fr-FR" sz="1050" b="1" dirty="0"/>
              <a:t>Tkinter (Tk interface)</a:t>
            </a:r>
            <a:r>
              <a:rPr lang="fr-FR" sz="1050" dirty="0"/>
              <a:t> est un module intégré à la bibliothèque standard de Python, bien qu'il ne soit pas maintenu directement par les développeurs de Python. Il offre un moyen de créer des interfaces graphiques via Python.</a:t>
            </a:r>
          </a:p>
          <a:p>
            <a:endParaRPr lang="fr-FR" sz="1050" dirty="0"/>
          </a:p>
          <a:p>
            <a:r>
              <a:rPr lang="fr-FR" sz="1050" b="1" dirty="0"/>
              <a:t>Tkinter</a:t>
            </a:r>
            <a:r>
              <a:rPr lang="fr-FR" sz="1050" dirty="0"/>
              <a:t> est disponible sur Windows et la plupart des systèmes Unix. Les interfaces que vous pourrez développer auront donc toutes les chances d'être portables d'un système à l'autre.</a:t>
            </a:r>
          </a:p>
          <a:p>
            <a:endParaRPr lang="fr-FR" sz="1050" dirty="0"/>
          </a:p>
          <a:p>
            <a:r>
              <a:rPr lang="fr-FR" sz="1050" dirty="0"/>
              <a:t>Notez qu'il existe d'autres bibliothèques pour créer des interfaces graphiques. </a:t>
            </a:r>
            <a:r>
              <a:rPr lang="fr-FR" sz="1050" b="1" dirty="0"/>
              <a:t>Tkinter</a:t>
            </a:r>
            <a:r>
              <a:rPr lang="fr-FR" sz="1050" dirty="0"/>
              <a:t> a l'avantage d'être disponible par défaut, sans nécessiter une installation supplémentaire.</a:t>
            </a:r>
          </a:p>
          <a:p>
            <a:endParaRPr lang="fr-FR" sz="1050" dirty="0"/>
          </a:p>
          <a:p>
            <a:r>
              <a:rPr lang="fr-FR" sz="1050" dirty="0"/>
              <a:t>Pour savoir si vous pouvez utiliser le module </a:t>
            </a:r>
            <a:r>
              <a:rPr lang="fr-FR" sz="1050" b="1" dirty="0"/>
              <a:t>Tkinter</a:t>
            </a:r>
            <a:r>
              <a:rPr lang="fr-FR" sz="105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tkinter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53916"/>
          </a:xfrm>
          <a:prstGeom prst="rect">
            <a:avLst/>
          </a:prstGeom>
          <a:noFill/>
        </p:spPr>
        <p:txBody>
          <a:bodyPr wrap="square" rtlCol="0">
            <a:spAutoFit/>
          </a:bodyPr>
          <a:lstStyle/>
          <a:p>
            <a:r>
              <a:rPr lang="fr-FR" sz="1050" dirty="0"/>
              <a:t>Si une erreur se produit, vous devrez aller vous renseigner sur </a:t>
            </a:r>
            <a:r>
              <a:rPr lang="fr-FR" sz="1050" dirty="0">
                <a:hlinkClick r:id="rId2"/>
              </a:rPr>
              <a:t>la page du Wiki Python consacrée à Tkinter</a:t>
            </a:r>
            <a:r>
              <a:rPr lang="fr-FR" sz="105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738664"/>
          </a:xfrm>
          <a:prstGeom prst="rect">
            <a:avLst/>
          </a:prstGeom>
          <a:noFill/>
        </p:spPr>
        <p:txBody>
          <a:bodyPr wrap="square" rtlCol="0">
            <a:spAutoFit/>
          </a:bodyPr>
          <a:lstStyle/>
          <a:p>
            <a:r>
              <a:rPr lang="fr-FR" sz="105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050" dirty="0"/>
          </a:p>
          <a:p>
            <a:r>
              <a:rPr lang="fr-FR" sz="105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637061"/>
            <a:ext cx="400050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"""Premier exemple avec Tkinter.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crée une fenêtre simple qui souhaite la bienvenue à l'utilisateur.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importe Tkinter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une fenêtre, racine de notre interface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crée un label (ligne de texte) souhaitant la bienvenue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 le premier paramètre passé au constructeur de Label est notre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interface racine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les Zér0s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affiche le label dans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démarre la boucle Tkinter qui s'</a:t>
            </a:r>
            <a:r>
              <a:rPr kumimoji="0" lang="fr-FR" altLang="fr-FR" sz="1050" b="0" i="1" u="none" strike="noStrike" cap="none" normalizeH="0" baseline="0" dirty="0" err="1">
                <a:ln>
                  <a:noFill/>
                </a:ln>
                <a:solidFill>
                  <a:srgbClr val="717CB4"/>
                </a:solidFill>
                <a:effectLst/>
                <a:latin typeface="JetBrains Mono"/>
              </a:rPr>
              <a:t>interompt</a:t>
            </a:r>
            <a:r>
              <a:rPr kumimoji="0" lang="fr-FR" altLang="fr-FR" sz="1050" b="0" i="1" u="none" strike="noStrike" cap="none" normalizeH="0" baseline="0" dirty="0">
                <a:ln>
                  <a:noFill/>
                </a:ln>
                <a:solidFill>
                  <a:srgbClr val="717CB4"/>
                </a:solidFill>
                <a:effectLst/>
                <a:latin typeface="JetBrains Mono"/>
              </a:rPr>
              <a:t> quand on ferme la fenêtre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789452"/>
            <a:ext cx="11772891" cy="253916"/>
          </a:xfrm>
          <a:prstGeom prst="rect">
            <a:avLst/>
          </a:prstGeom>
          <a:noFill/>
        </p:spPr>
        <p:txBody>
          <a:bodyPr wrap="square" rtlCol="0">
            <a:spAutoFit/>
          </a:bodyPr>
          <a:lstStyle/>
          <a:p>
            <a:r>
              <a:rPr lang="fr-FR" sz="105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4781552" y="3050720"/>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3647152"/>
          </a:xfrm>
          <a:prstGeom prst="rect">
            <a:avLst/>
          </a:prstGeom>
          <a:noFill/>
        </p:spPr>
        <p:txBody>
          <a:bodyPr wrap="square" rtlCol="0">
            <a:spAutoFit/>
          </a:bodyPr>
          <a:lstStyle/>
          <a:p>
            <a:r>
              <a:rPr lang="fr-FR" sz="1050" dirty="0"/>
              <a:t>Vous pouvez recopier ce code dans un fichier.py(n'oubliez pas de rajouter la ligne spécifiant l'encodage). Vous pouvez ensuite exécuter votre programme, ce qui affiche une fenêtre (simple, certes, mais une fenêtre tout de même).</a:t>
            </a:r>
          </a:p>
          <a:p>
            <a:endParaRPr lang="fr-FR" sz="1050" dirty="0"/>
          </a:p>
          <a:p>
            <a:r>
              <a:rPr lang="fr-FR" sz="1050" dirty="0"/>
              <a:t>Comme vous pouvez le voir, la fenêtre est tout juste assez grande pour que le message s'affiche.</a:t>
            </a:r>
          </a:p>
          <a:p>
            <a:endParaRPr lang="fr-FR" sz="1050" dirty="0"/>
          </a:p>
          <a:p>
            <a:r>
              <a:rPr lang="fr-FR" sz="1050" dirty="0"/>
              <a:t>Regardons le code d'un peu plus près.</a:t>
            </a:r>
          </a:p>
          <a:p>
            <a:endParaRPr lang="fr-FR" sz="1050" dirty="0"/>
          </a:p>
          <a:p>
            <a:pPr marL="228600" indent="-228600">
              <a:buFont typeface="+mj-lt"/>
              <a:buAutoNum type="arabicPeriod"/>
            </a:pPr>
            <a:r>
              <a:rPr lang="fr-FR" sz="1050" dirty="0"/>
              <a:t>On commence par importer </a:t>
            </a:r>
            <a:r>
              <a:rPr lang="fr-FR" sz="1050" b="1" dirty="0"/>
              <a:t>Tkinter</a:t>
            </a:r>
            <a:r>
              <a:rPr lang="fr-FR" sz="1050" dirty="0"/>
              <a:t>, sans grande surprise.</a:t>
            </a:r>
          </a:p>
          <a:p>
            <a:pPr marL="228600" indent="-228600">
              <a:buFont typeface="+mj-lt"/>
              <a:buAutoNum type="arabicPeriod"/>
            </a:pPr>
            <a:r>
              <a:rPr lang="fr-FR" sz="1050" dirty="0"/>
              <a:t>On crée ensuite un objet de la classe </a:t>
            </a:r>
            <a:r>
              <a:rPr lang="fr-FR" sz="1050" i="1" dirty="0"/>
              <a:t>Tk</a:t>
            </a:r>
            <a:r>
              <a:rPr lang="fr-FR" sz="1050" dirty="0"/>
              <a:t>. La plupart du temps, cet objet sera la fenêtre principale de notre interface.</a:t>
            </a:r>
          </a:p>
          <a:p>
            <a:pPr marL="228600" indent="-228600">
              <a:buFont typeface="+mj-lt"/>
              <a:buAutoNum type="arabicPeriod"/>
            </a:pPr>
            <a:r>
              <a:rPr lang="fr-FR" sz="1050" dirty="0"/>
              <a:t>On crée un </a:t>
            </a:r>
            <a:r>
              <a:rPr lang="fr-FR" sz="1050" i="1" dirty="0"/>
              <a:t>Label</a:t>
            </a:r>
            <a:r>
              <a:rPr lang="fr-FR" sz="1050" dirty="0"/>
              <a:t>, c'est-à-dire un objet graphique affichant du texte</a:t>
            </a:r>
          </a:p>
          <a:p>
            <a:pPr marL="228600" indent="-228600">
              <a:buFont typeface="+mj-lt"/>
              <a:buAutoNum type="arabicPeriod"/>
            </a:pPr>
            <a:r>
              <a:rPr lang="fr-FR" sz="1050" dirty="0"/>
              <a:t>On appelle la méthode </a:t>
            </a:r>
            <a:r>
              <a:rPr lang="fr-FR" sz="1050" b="1" dirty="0"/>
              <a:t>pack</a:t>
            </a:r>
            <a:r>
              <a:rPr lang="fr-FR" sz="1050" dirty="0"/>
              <a:t> de notre </a:t>
            </a:r>
            <a:r>
              <a:rPr lang="fr-FR" sz="1050" b="1" dirty="0"/>
              <a:t>Label</a:t>
            </a:r>
            <a:r>
              <a:rPr lang="fr-FR" sz="1050" dirty="0"/>
              <a:t>. Cette méthode permet de positionner l'objet dans notre fenêtre (et, par conséquent, de l'afficher).</a:t>
            </a:r>
          </a:p>
          <a:p>
            <a:pPr marL="228600" indent="-228600">
              <a:buFont typeface="+mj-lt"/>
              <a:buAutoNum type="arabicPeriod"/>
            </a:pPr>
            <a:r>
              <a:rPr lang="fr-FR" sz="1050" dirty="0"/>
              <a:t>Enfin, on appelle la méthode </a:t>
            </a:r>
            <a:r>
              <a:rPr lang="fr-FR" sz="1050" b="1" dirty="0"/>
              <a:t>mainloop</a:t>
            </a:r>
            <a:r>
              <a:rPr lang="fr-FR" sz="1050" dirty="0"/>
              <a:t> de notre fenêtre racine. Cette méthode ne retourne que lorsqu'on ferme la fenêtre.</a:t>
            </a:r>
          </a:p>
          <a:p>
            <a:endParaRPr lang="fr-FR" sz="1050" dirty="0"/>
          </a:p>
          <a:p>
            <a:r>
              <a:rPr lang="fr-FR" sz="1050" dirty="0"/>
              <a:t>Quelques petites précisions :</a:t>
            </a:r>
          </a:p>
          <a:p>
            <a:endParaRPr lang="fr-FR" sz="1050" dirty="0"/>
          </a:p>
          <a:p>
            <a:pPr marL="171450" indent="-171450">
              <a:buFont typeface="Arial" panose="020B0604020202020204" pitchFamily="34" charset="0"/>
              <a:buChar char="•"/>
            </a:pPr>
            <a:r>
              <a:rPr lang="fr-FR" sz="1050" dirty="0"/>
              <a:t>    Nos objets graphiques (boutons, champs de texte, cases à cocher, barres de progression…) sont appelés des </a:t>
            </a:r>
            <a:r>
              <a:rPr lang="fr-FR" sz="1050" b="1" dirty="0"/>
              <a:t>widgets</a:t>
            </a:r>
            <a:r>
              <a:rPr lang="fr-FR" sz="1050" dirty="0"/>
              <a:t>.</a:t>
            </a:r>
          </a:p>
          <a:p>
            <a:pPr marL="171450" indent="-171450">
              <a:buFont typeface="Arial" panose="020B0604020202020204" pitchFamily="34" charset="0"/>
              <a:buChar char="•"/>
            </a:pPr>
            <a:r>
              <a:rPr lang="fr-FR" sz="1050" dirty="0"/>
              <a:t>    On peut préciser plusieurs options lors de la construction de nos </a:t>
            </a:r>
            <a:r>
              <a:rPr lang="fr-FR" sz="1050" b="1" dirty="0"/>
              <a:t>widgets</a:t>
            </a:r>
            <a:r>
              <a:rPr lang="fr-FR" sz="1050" dirty="0"/>
              <a:t>. Ici, on définit l'option </a:t>
            </a:r>
            <a:r>
              <a:rPr lang="fr-FR" sz="1050" b="1" dirty="0"/>
              <a:t>text</a:t>
            </a:r>
            <a:r>
              <a:rPr lang="fr-FR" sz="1050" dirty="0"/>
              <a:t> de notre </a:t>
            </a:r>
            <a:r>
              <a:rPr lang="fr-FR" sz="1050" b="1" dirty="0"/>
              <a:t>Label</a:t>
            </a:r>
            <a:r>
              <a:rPr lang="fr-FR" sz="1050" dirty="0"/>
              <a:t> à "Salut les Zér0s !".</a:t>
            </a:r>
          </a:p>
          <a:p>
            <a:endParaRPr lang="fr-FR" sz="1050" dirty="0"/>
          </a:p>
          <a:p>
            <a:r>
              <a:rPr lang="fr-FR" sz="1050" dirty="0"/>
              <a:t>Il existe d'autres options communes à la plupart des widgets (la couleur de fond </a:t>
            </a:r>
            <a:r>
              <a:rPr lang="fr-FR" sz="1050" b="1" dirty="0"/>
              <a:t>bg</a:t>
            </a:r>
            <a:r>
              <a:rPr lang="fr-FR" sz="1050" dirty="0"/>
              <a:t>, la couleur du widget </a:t>
            </a:r>
            <a:r>
              <a:rPr lang="fr-FR" sz="1050" b="1" dirty="0"/>
              <a:t>fg</a:t>
            </a:r>
            <a:r>
              <a:rPr lang="fr-FR" sz="1050" dirty="0"/>
              <a:t>, etc.) et d'autres plus spécifiques à un certain type de widget. Le </a:t>
            </a:r>
            <a:r>
              <a:rPr lang="fr-FR" sz="1050" b="1" dirty="0"/>
              <a:t>Label</a:t>
            </a:r>
            <a:r>
              <a:rPr lang="fr-FR" sz="1050" dirty="0"/>
              <a:t> par exemple possède l'option </a:t>
            </a:r>
            <a:r>
              <a:rPr lang="fr-FR" sz="1050" b="1" dirty="0"/>
              <a:t>text</a:t>
            </a:r>
            <a:r>
              <a:rPr lang="fr-FR" sz="1050" dirty="0"/>
              <a:t> représentant le texte affiché par le </a:t>
            </a:r>
            <a:r>
              <a:rPr lang="fr-FR" sz="1050" b="1" dirty="0"/>
              <a:t>Label</a:t>
            </a:r>
            <a:r>
              <a:rPr lang="fr-FR" sz="1050" dirty="0"/>
              <a:t>.</a:t>
            </a:r>
          </a:p>
          <a:p>
            <a:endParaRPr lang="fr-FR" sz="1050" dirty="0"/>
          </a:p>
          <a:p>
            <a:r>
              <a:rPr lang="fr-FR" sz="105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4588742"/>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'Salut les Zér0s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"Maintenant, au revoir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'Maintenant, au revoir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152409" y="5550247"/>
            <a:ext cx="11772891" cy="415498"/>
          </a:xfrm>
          <a:prstGeom prst="rect">
            <a:avLst/>
          </a:prstGeom>
          <a:noFill/>
        </p:spPr>
        <p:txBody>
          <a:bodyPr wrap="square" rtlCol="0">
            <a:spAutoFit/>
          </a:bodyPr>
          <a:lstStyle/>
          <a:p>
            <a:r>
              <a:rPr lang="fr-FR" sz="1050" dirty="0"/>
              <a:t>Comme vous le voyez, vous passez entre crochets (comme pour accéder à une valeur d'un dictionnaire) le nom de l'option. C'est le même principe pour accéder à la valeur actuelle de l'option ou pour la modifier.</a:t>
            </a:r>
          </a:p>
          <a:p>
            <a:r>
              <a:rPr lang="fr-FR" sz="105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738664"/>
          </a:xfrm>
          <a:prstGeom prst="rect">
            <a:avLst/>
          </a:prstGeom>
          <a:noFill/>
        </p:spPr>
        <p:txBody>
          <a:bodyPr wrap="square" rtlCol="0">
            <a:spAutoFit/>
          </a:bodyPr>
          <a:lstStyle/>
          <a:p>
            <a:r>
              <a:rPr lang="fr-FR" sz="1050" b="1" dirty="0"/>
              <a:t>Tkinter</a:t>
            </a:r>
            <a:r>
              <a:rPr lang="fr-FR" sz="1050" dirty="0"/>
              <a:t> définit un grand nombre de widgets pouvant être utilisés dans notre fenêtre. Nous allons en voir ici quelques-uns.</a:t>
            </a:r>
            <a:endParaRPr lang="fr-FR" sz="1050" b="1" dirty="0"/>
          </a:p>
          <a:p>
            <a:r>
              <a:rPr lang="fr-FR" sz="1050" b="1" dirty="0"/>
              <a:t>Les widgets les plus communs</a:t>
            </a:r>
          </a:p>
          <a:p>
            <a:r>
              <a:rPr lang="fr-FR" sz="1050" b="1" dirty="0"/>
              <a:t>Les labels</a:t>
            </a:r>
            <a:endParaRPr lang="fr-FR" sz="1050" dirty="0"/>
          </a:p>
          <a:p>
            <a:r>
              <a:rPr lang="fr-FR" sz="105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226348"/>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champ_label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"contenu de notre champ label"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champ_label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09554" y="4760379"/>
            <a:ext cx="11772891" cy="1223412"/>
          </a:xfrm>
          <a:prstGeom prst="rect">
            <a:avLst/>
          </a:prstGeom>
          <a:noFill/>
        </p:spPr>
        <p:txBody>
          <a:bodyPr wrap="square" rtlCol="0">
            <a:spAutoFit/>
          </a:bodyPr>
          <a:lstStyle/>
          <a:p>
            <a:r>
              <a:rPr lang="fr-FR" sz="1050" dirty="0"/>
              <a:t>J'imagine que vous vous posez des questions sur le dernier paramètre passé à notre constructeur de Button. Il s'agit de l'action liée à un clic sur le bouton. Ici, c'est la méthode quit de notre fenêtre racine qui est appelée.</a:t>
            </a:r>
          </a:p>
          <a:p>
            <a:endParaRPr lang="fr-FR" sz="1050" dirty="0"/>
          </a:p>
          <a:p>
            <a:r>
              <a:rPr lang="fr-FR" sz="1050" dirty="0"/>
              <a:t>Ainsi, quand vous cliquez sur le bouton Quitter, la fenêtre se ferme. Nous verrons plus tard comment créer nos propres commandes.</a:t>
            </a:r>
          </a:p>
          <a:p>
            <a:endParaRPr lang="fr-FR" sz="1050" dirty="0"/>
          </a:p>
          <a:p>
            <a:r>
              <a:rPr lang="fr-FR" sz="105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720075"/>
            <a:ext cx="11772891" cy="1546577"/>
          </a:xfrm>
          <a:prstGeom prst="rect">
            <a:avLst/>
          </a:prstGeom>
          <a:noFill/>
        </p:spPr>
        <p:txBody>
          <a:bodyPr wrap="square" rtlCol="0">
            <a:spAutoFit/>
          </a:bodyPr>
          <a:lstStyle/>
          <a:p>
            <a:r>
              <a:rPr lang="fr-FR" sz="1050" dirty="0"/>
              <a:t>N'oubliez pas que, pour qu'un widget apparaisse, il faut :</a:t>
            </a:r>
          </a:p>
          <a:p>
            <a:pPr marL="628650" lvl="1" indent="-171450">
              <a:buFont typeface="Arial" panose="020B0604020202020204" pitchFamily="34" charset="0"/>
              <a:buChar char="•"/>
            </a:pPr>
            <a:r>
              <a:rPr lang="fr-FR" sz="1050" dirty="0"/>
              <a:t>qu'il prenne, en premier paramètre du constructeur, la fenêtre principale ;</a:t>
            </a:r>
          </a:p>
          <a:p>
            <a:pPr marL="628650" lvl="1" indent="-171450">
              <a:buFont typeface="Arial" panose="020B0604020202020204" pitchFamily="34" charset="0"/>
              <a:buChar char="•"/>
            </a:pPr>
            <a:r>
              <a:rPr lang="fr-FR" sz="1050" dirty="0"/>
              <a:t>qu'il fasse appel à la méthode pack.	</a:t>
            </a:r>
          </a:p>
          <a:p>
            <a:endParaRPr lang="fr-FR" sz="1050" dirty="0"/>
          </a:p>
          <a:p>
            <a:r>
              <a:rPr lang="fr-FR" sz="1050" dirty="0"/>
              <a:t>La méthode </a:t>
            </a:r>
            <a:r>
              <a:rPr lang="fr-FR" sz="1050" b="1" dirty="0"/>
              <a:t>pack</a:t>
            </a:r>
            <a:r>
              <a:rPr lang="fr-FR" sz="1050" dirty="0"/>
              <a:t> permet de positionner un objet dans une fenêtre ou dans un cadre, nous verrons plus loin quelques-uns de ses paramètres optionnels.</a:t>
            </a:r>
          </a:p>
          <a:p>
            <a:endParaRPr lang="fr-FR" sz="1050" b="1" dirty="0"/>
          </a:p>
          <a:p>
            <a:r>
              <a:rPr lang="fr-FR" sz="1050" b="1" dirty="0"/>
              <a:t>Les boutons</a:t>
            </a:r>
          </a:p>
          <a:p>
            <a:endParaRPr lang="fr-FR" sz="1050" dirty="0"/>
          </a:p>
          <a:p>
            <a:r>
              <a:rPr lang="fr-FR" sz="105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09554" y="4266652"/>
            <a:ext cx="6315071" cy="430887"/>
          </a:xfrm>
          <a:prstGeom prst="rect">
            <a:avLst/>
          </a:prstGeom>
          <a:solidFill>
            <a:schemeClr val="tx1"/>
          </a:solidFill>
        </p:spPr>
        <p:txBody>
          <a:bodyPr wrap="square" rtlCol="0">
            <a:spAutoFit/>
          </a:bodyPr>
          <a:lstStyle/>
          <a:p>
            <a:r>
              <a:rPr lang="fr-FR" sz="1050" dirty="0">
                <a:solidFill>
                  <a:schemeClr val="bg1"/>
                </a:solidFill>
              </a:rPr>
              <a:t>bouton_quitter = Button(fenetre, text="Quitter", command=</a:t>
            </a:r>
            <a:r>
              <a:rPr lang="fr-FR" sz="1050" dirty="0" err="1">
                <a:solidFill>
                  <a:schemeClr val="bg1"/>
                </a:solidFill>
              </a:rPr>
              <a:t>fenetre.quit</a:t>
            </a:r>
            <a:r>
              <a:rPr lang="fr-FR" sz="1050" dirty="0">
                <a:solidFill>
                  <a:schemeClr val="bg1"/>
                </a:solidFill>
              </a:rPr>
              <a:t>)</a:t>
            </a:r>
          </a:p>
          <a:p>
            <a:r>
              <a:rPr lang="fr-FR" sz="105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738664"/>
          </a:xfrm>
          <a:prstGeom prst="rect">
            <a:avLst/>
          </a:prstGeom>
          <a:noFill/>
        </p:spPr>
        <p:txBody>
          <a:bodyPr wrap="square" rtlCol="0">
            <a:spAutoFit/>
          </a:bodyPr>
          <a:lstStyle/>
          <a:p>
            <a:r>
              <a:rPr lang="fr-FR" sz="1050" b="1" dirty="0"/>
              <a:t>Une ligne de saisie</a:t>
            </a:r>
          </a:p>
          <a:p>
            <a:endParaRPr lang="fr-FR" sz="1050" b="1" dirty="0"/>
          </a:p>
          <a:p>
            <a:r>
              <a:rPr lang="fr-FR" sz="1050" dirty="0"/>
              <a:t>Le widget que nous allons voir à présent est une zone de texte dans lequel l'utilisateur peut écrire. En fait de zone, il s'agit d'une ligne simple.</a:t>
            </a:r>
          </a:p>
          <a:p>
            <a:r>
              <a:rPr lang="fr-FR" sz="105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354491"/>
          </a:xfrm>
          <a:prstGeom prst="rect">
            <a:avLst/>
          </a:prstGeom>
          <a:noFill/>
        </p:spPr>
        <p:txBody>
          <a:bodyPr wrap="square" rtlCol="0">
            <a:spAutoFit/>
          </a:bodyPr>
          <a:lstStyle/>
          <a:p>
            <a:r>
              <a:rPr lang="fr-FR" sz="105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050" dirty="0"/>
          </a:p>
          <a:p>
            <a:r>
              <a:rPr lang="fr-FR" sz="1050" dirty="0"/>
              <a:t>Pour en savoir plus, je vous renvoie à la méthode trace de la variable.</a:t>
            </a:r>
          </a:p>
          <a:p>
            <a:endParaRPr lang="fr-FR" sz="1050" dirty="0"/>
          </a:p>
          <a:p>
            <a:r>
              <a:rPr lang="fr-FR" sz="105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050" dirty="0"/>
          </a:p>
          <a:p>
            <a:r>
              <a:rPr lang="fr-FR" sz="1050" dirty="0"/>
              <a:t>Notez qu'il existe également le widget Text qui représente un champ de texte à plusieurs lignes.</a:t>
            </a:r>
          </a:p>
          <a:p>
            <a:r>
              <a:rPr lang="fr-FR" sz="1050" dirty="0"/>
              <a:t>Les cases à cocher</a:t>
            </a:r>
          </a:p>
          <a:p>
            <a:endParaRPr lang="fr-FR" sz="1050" dirty="0"/>
          </a:p>
          <a:p>
            <a:r>
              <a:rPr lang="fr-FR" sz="1050" dirty="0"/>
              <a:t>Les cases à cocher sont définies dans la classe Checkbutton. Là encore, on utilise une variable pour surveiller la sélection de la case.</a:t>
            </a:r>
          </a:p>
          <a:p>
            <a:endParaRPr lang="fr-FR" sz="1050" dirty="0"/>
          </a:p>
          <a:p>
            <a:r>
              <a:rPr lang="fr-FR" sz="1050" dirty="0"/>
              <a:t>Pour surveiller l'état d'une case à cocher (qui peut être soit active soit inactive), on préférera créer une variable de type IntVar plutôt que StringVar, bien que ce ne soit pas une obligation.</a:t>
            </a:r>
            <a:endParaRPr lang="fr-FR" sz="105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Entry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ligne_texte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05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354491"/>
          </a:xfrm>
          <a:prstGeom prst="rect">
            <a:avLst/>
          </a:prstGeom>
          <a:noFill/>
        </p:spPr>
        <p:txBody>
          <a:bodyPr wrap="square" rtlCol="0">
            <a:spAutoFit/>
          </a:bodyPr>
          <a:lstStyle/>
          <a:p>
            <a:r>
              <a:rPr lang="fr-FR" sz="1050" dirty="0"/>
              <a:t>Si la case est cochée, la valeur renvoyée par la variable sera1. Si elle n'est pas cochée, ce sera0.</a:t>
            </a:r>
          </a:p>
          <a:p>
            <a:endParaRPr lang="fr-FR" sz="1050" dirty="0"/>
          </a:p>
          <a:p>
            <a:r>
              <a:rPr lang="fr-FR" sz="1050" dirty="0"/>
              <a:t>Notez qu'à l'instar d'un bouton, vous pouvez lier la case à cocher à une commande qui sera appelée quand son état change.</a:t>
            </a:r>
          </a:p>
          <a:p>
            <a:endParaRPr lang="fr-FR" sz="1050" b="1" dirty="0"/>
          </a:p>
          <a:p>
            <a:r>
              <a:rPr lang="fr-FR" sz="1050" b="1" dirty="0"/>
              <a:t>Les boutons radio</a:t>
            </a:r>
          </a:p>
          <a:p>
            <a:endParaRPr lang="fr-FR" sz="1050" b="1" dirty="0"/>
          </a:p>
          <a:p>
            <a:r>
              <a:rPr lang="fr-FR" sz="105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050" dirty="0"/>
          </a:p>
          <a:p>
            <a:r>
              <a:rPr lang="fr-FR" sz="1050" dirty="0"/>
              <a:t>Ce type de bouton est donc surtout utile dans le cadre d'un regroupement.</a:t>
            </a:r>
          </a:p>
          <a:p>
            <a:endParaRPr lang="fr-FR" sz="1050" dirty="0"/>
          </a:p>
          <a:p>
            <a:r>
              <a:rPr lang="fr-FR" sz="1050" dirty="0"/>
              <a:t>Pour créer un groupe de boutons, il faut simplement qu'ils soient tous associés à la même variable (là encore, une variable </a:t>
            </a:r>
            <a:r>
              <a:rPr lang="fr-FR" sz="1050" b="1" dirty="0"/>
              <a:t>Tkinter</a:t>
            </a:r>
            <a:r>
              <a:rPr lang="fr-FR" sz="1050" dirty="0"/>
              <a:t>). La variable peut posséder le type que vous voulez.</a:t>
            </a:r>
          </a:p>
          <a:p>
            <a:endParaRPr lang="fr-FR" sz="1050" dirty="0"/>
          </a:p>
          <a:p>
            <a:r>
              <a:rPr lang="fr-FR" sz="1050" dirty="0"/>
              <a:t>Quand l'utilisateur change le bouton sélectionné, la valeur de la variable change également en fonction de l'option </a:t>
            </a:r>
            <a:r>
              <a:rPr lang="fr-FR" sz="1050" b="1" dirty="0"/>
              <a:t>value</a:t>
            </a:r>
            <a:r>
              <a:rPr lang="fr-FR" sz="105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StringVar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"rouge"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Radiobutton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"bleu"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choix_rouge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choix_vert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choix_bleu</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53916"/>
          </a:xfrm>
          <a:prstGeom prst="rect">
            <a:avLst/>
          </a:prstGeom>
          <a:noFill/>
        </p:spPr>
        <p:txBody>
          <a:bodyPr wrap="square" rtlCol="0">
            <a:spAutoFit/>
          </a:bodyPr>
          <a:lstStyle/>
          <a:p>
            <a:r>
              <a:rPr lang="fr-FR" sz="105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var_choix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061829"/>
          </a:xfrm>
          <a:prstGeom prst="rect">
            <a:avLst/>
          </a:prstGeom>
          <a:noFill/>
        </p:spPr>
        <p:txBody>
          <a:bodyPr wrap="square" rtlCol="0">
            <a:spAutoFit/>
          </a:bodyPr>
          <a:lstStyle/>
          <a:p>
            <a:r>
              <a:rPr lang="fr-FR" sz="1050" b="1" dirty="0"/>
              <a:t>Les listes déroulantes</a:t>
            </a:r>
          </a:p>
          <a:p>
            <a:endParaRPr lang="fr-FR" sz="1050" dirty="0"/>
          </a:p>
          <a:p>
            <a:r>
              <a:rPr lang="fr-FR" sz="105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050" dirty="0"/>
          </a:p>
          <a:p>
            <a:r>
              <a:rPr lang="fr-FR" sz="105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136114"/>
            <a:ext cx="631507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Listbox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223412"/>
          </a:xfrm>
          <a:prstGeom prst="rect">
            <a:avLst/>
          </a:prstGeom>
          <a:noFill/>
        </p:spPr>
        <p:txBody>
          <a:bodyPr wrap="square" rtlCol="0">
            <a:spAutoFit/>
          </a:bodyPr>
          <a:lstStyle/>
          <a:p>
            <a:r>
              <a:rPr lang="fr-FR" sz="1050" dirty="0"/>
              <a:t>On insère ensuite des éléments. La méthode insert prend deux paramètres :</a:t>
            </a:r>
          </a:p>
          <a:p>
            <a:endParaRPr lang="fr-FR" sz="1050" dirty="0"/>
          </a:p>
          <a:p>
            <a:r>
              <a:rPr lang="fr-FR" sz="1050" dirty="0"/>
              <a:t>    la position à laquelle insérer l'élément ;</a:t>
            </a:r>
          </a:p>
          <a:p>
            <a:endParaRPr lang="fr-FR" sz="1050" dirty="0"/>
          </a:p>
          <a:p>
            <a:r>
              <a:rPr lang="fr-FR" sz="1050" dirty="0"/>
              <a:t>    l'élément même, sous la forme d'une chaîne de caractères.</a:t>
            </a:r>
          </a:p>
          <a:p>
            <a:endParaRPr lang="fr-FR" sz="1050" dirty="0"/>
          </a:p>
          <a:p>
            <a:r>
              <a:rPr lang="fr-FR" sz="1050" dirty="0"/>
              <a:t>Si vous voulez insérer des éléments à la fin de la liste, utilisez la constante END définie par </a:t>
            </a:r>
            <a:r>
              <a:rPr lang="fr-FR" sz="1050" b="1" dirty="0"/>
              <a:t>Tkinter</a:t>
            </a:r>
            <a:r>
              <a:rPr lang="fr-FR" sz="105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"Pierre"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"Feuille"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"Ciseau"</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384995"/>
          </a:xfrm>
          <a:prstGeom prst="rect">
            <a:avLst/>
          </a:prstGeom>
          <a:noFill/>
        </p:spPr>
        <p:txBody>
          <a:bodyPr wrap="square" rtlCol="0">
            <a:spAutoFit/>
          </a:bodyPr>
          <a:lstStyle/>
          <a:p>
            <a:r>
              <a:rPr lang="fr-FR" sz="1050" dirty="0"/>
              <a:t>Pour accéder à la sélection, utilisez la méthode </a:t>
            </a:r>
            <a:r>
              <a:rPr lang="fr-FR" sz="1050" i="1" dirty="0"/>
              <a:t>curselection</a:t>
            </a:r>
            <a:r>
              <a:rPr lang="fr-FR" sz="1050" dirty="0"/>
              <a:t> de la liste. Elle renvoie un tuple de chaînes de caractères, chacune étant la position de l'élément sélectionné.</a:t>
            </a:r>
          </a:p>
          <a:p>
            <a:endParaRPr lang="fr-FR" sz="1050" dirty="0"/>
          </a:p>
          <a:p>
            <a:r>
              <a:rPr lang="fr-FR" sz="1050" dirty="0"/>
              <a:t>Par exemple, si </a:t>
            </a:r>
            <a:r>
              <a:rPr lang="fr-FR" sz="1050" i="1" dirty="0"/>
              <a:t>liste.curselection() </a:t>
            </a:r>
            <a:r>
              <a:rPr lang="fr-FR" sz="1050" dirty="0"/>
              <a:t>renvoie('2',), c'est le troisième élément de la liste qui est sélectionné (</a:t>
            </a:r>
            <a:r>
              <a:rPr lang="fr-FR" sz="1050" i="1" dirty="0"/>
              <a:t>Ciseau</a:t>
            </a:r>
            <a:r>
              <a:rPr lang="fr-FR" sz="1050" dirty="0"/>
              <a:t> en l'occurrence).</a:t>
            </a:r>
          </a:p>
          <a:p>
            <a:endParaRPr lang="fr-FR" sz="1050" b="1" dirty="0"/>
          </a:p>
          <a:p>
            <a:r>
              <a:rPr lang="fr-FR" sz="1050" b="1" dirty="0"/>
              <a:t> Organiser ses widgets dans la fenêtre</a:t>
            </a:r>
          </a:p>
          <a:p>
            <a:endParaRPr lang="fr-FR" sz="1050" dirty="0"/>
          </a:p>
          <a:p>
            <a:r>
              <a:rPr lang="fr-FR" sz="1050" dirty="0"/>
              <a:t>Il existe plusieurs widgets qui peuvent contenir d'autres widgets. L'un d'entre eux se nomme </a:t>
            </a:r>
            <a:r>
              <a:rPr lang="fr-FR" sz="1050" b="1" dirty="0"/>
              <a:t>Frame</a:t>
            </a:r>
            <a:r>
              <a:rPr lang="fr-FR" sz="1050" dirty="0"/>
              <a:t>. C'est un cadre rectangulaire dans lequel vous pouvez placer vos widgets... ainsi que d'autres objets </a:t>
            </a:r>
            <a:r>
              <a:rPr lang="fr-FR" sz="1050" b="1" dirty="0"/>
              <a:t>Frame</a:t>
            </a:r>
            <a:r>
              <a:rPr lang="fr-FR" sz="105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05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borderwidth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fenêtre"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3485570"/>
          </a:xfrm>
          <a:prstGeom prst="rect">
            <a:avLst/>
          </a:prstGeom>
          <a:noFill/>
        </p:spPr>
        <p:txBody>
          <a:bodyPr wrap="square" rtlCol="0">
            <a:spAutoFit/>
          </a:bodyPr>
          <a:lstStyle/>
          <a:p>
            <a:r>
              <a:rPr lang="fr-FR" sz="1050" dirty="0"/>
              <a:t>Comme vous le voyez, nous avons passé plusieurs arguments nommés à notre méthode </a:t>
            </a:r>
            <a:r>
              <a:rPr lang="fr-FR" sz="1050" i="1" dirty="0"/>
              <a:t>pack</a:t>
            </a:r>
            <a:r>
              <a:rPr lang="fr-FR" sz="1050" dirty="0"/>
              <a:t>. Cette méthode, je vous l'ai dit, sert à placer nos widgets dans la fenêtre (ici, dans le cadre).</a:t>
            </a:r>
          </a:p>
          <a:p>
            <a:endParaRPr lang="fr-FR" sz="1050" dirty="0"/>
          </a:p>
          <a:p>
            <a:r>
              <a:rPr lang="fr-FR" sz="1050" dirty="0"/>
              <a:t>En précisant </a:t>
            </a:r>
            <a:r>
              <a:rPr lang="fr-FR" sz="1050" i="1" dirty="0"/>
              <a:t>side="top"</a:t>
            </a:r>
            <a:r>
              <a:rPr lang="fr-FR" sz="1050" dirty="0"/>
              <a:t>, on demande à ce que le widget soit placé en haut de son parent (ici, notre cadre).</a:t>
            </a:r>
          </a:p>
          <a:p>
            <a:endParaRPr lang="fr-FR" sz="1050" dirty="0"/>
          </a:p>
          <a:p>
            <a:r>
              <a:rPr lang="fr-FR" sz="1050" dirty="0"/>
              <a:t>Il existe aussi l'argument nommé </a:t>
            </a:r>
            <a:r>
              <a:rPr lang="fr-FR" sz="1050" i="1" dirty="0"/>
              <a:t>fill</a:t>
            </a:r>
            <a:r>
              <a:rPr lang="fr-FR" sz="1050" dirty="0"/>
              <a:t> qui permet au widget de remplir le widget parent, soit en largeur si la valeur est </a:t>
            </a:r>
            <a:r>
              <a:rPr lang="fr-FR" sz="1050" i="1" dirty="0"/>
              <a:t>X</a:t>
            </a:r>
            <a:r>
              <a:rPr lang="fr-FR" sz="1050" dirty="0"/>
              <a:t>, soit en hauteur si la valeur est </a:t>
            </a:r>
            <a:r>
              <a:rPr lang="fr-FR" sz="1050" i="1" dirty="0"/>
              <a:t>Y</a:t>
            </a:r>
            <a:r>
              <a:rPr lang="fr-FR" sz="1050" dirty="0"/>
              <a:t>, soit en largeur et hauteur si la valeur est </a:t>
            </a:r>
            <a:r>
              <a:rPr lang="fr-FR" sz="1050" i="1" dirty="0"/>
              <a:t>BOTH</a:t>
            </a:r>
            <a:r>
              <a:rPr lang="fr-FR" sz="1050" dirty="0"/>
              <a:t>.</a:t>
            </a:r>
          </a:p>
          <a:p>
            <a:endParaRPr lang="fr-FR" sz="1050" dirty="0"/>
          </a:p>
          <a:p>
            <a:r>
              <a:rPr lang="fr-FR" sz="1050" dirty="0"/>
              <a:t>D'autres arguments nommés existent, bien entendu. Si vous voulez une liste exhaustive, rendez-vous </a:t>
            </a:r>
            <a:r>
              <a:rPr lang="fr-FR" sz="1050" dirty="0">
                <a:hlinkClick r:id="rId2"/>
              </a:rPr>
              <a:t>sur le chapitre consacré à Tkinter dans la documentation officielle de Python</a:t>
            </a:r>
            <a:r>
              <a:rPr lang="fr-FR" sz="1050" dirty="0"/>
              <a:t>.</a:t>
            </a:r>
          </a:p>
          <a:p>
            <a:endParaRPr lang="fr-FR" sz="1050" dirty="0"/>
          </a:p>
          <a:p>
            <a:r>
              <a:rPr lang="fr-FR" sz="1050" dirty="0"/>
              <a:t>Une partie est consacrée au </a:t>
            </a:r>
            <a:r>
              <a:rPr lang="fr-FR" sz="1050" b="1" dirty="0"/>
              <a:t>packer</a:t>
            </a:r>
            <a:r>
              <a:rPr lang="fr-FR" sz="1050" dirty="0"/>
              <a:t> et à la méthode </a:t>
            </a:r>
            <a:r>
              <a:rPr lang="fr-FR" sz="1050" i="1" dirty="0"/>
              <a:t>pack</a:t>
            </a:r>
            <a:r>
              <a:rPr lang="fr-FR" sz="1050" dirty="0"/>
              <a:t>.</a:t>
            </a:r>
          </a:p>
          <a:p>
            <a:endParaRPr lang="fr-FR" sz="1050" dirty="0"/>
          </a:p>
          <a:p>
            <a:r>
              <a:rPr lang="fr-FR" sz="1050" dirty="0"/>
              <a:t>Notez qu'il existe aussi le widget </a:t>
            </a:r>
            <a:r>
              <a:rPr lang="fr-FR" sz="1050" i="1" dirty="0"/>
              <a:t>Label frame</a:t>
            </a:r>
            <a:r>
              <a:rPr lang="fr-FR" sz="1050" dirty="0"/>
              <a:t>, un cadre avec un titre, ce qui nous évite d'avoir à placer un label en haut du cadre. Il se construit comme un </a:t>
            </a:r>
            <a:r>
              <a:rPr lang="fr-FR" sz="1050" i="1" dirty="0"/>
              <a:t>Frame</a:t>
            </a:r>
            <a:r>
              <a:rPr lang="fr-FR" sz="1050" dirty="0"/>
              <a:t> mais peut prendre en argument, à la construction, le texte représentant le titre : </a:t>
            </a:r>
            <a:r>
              <a:rPr lang="fr-FR" sz="1050" i="1" dirty="0"/>
              <a:t>cadre = Labelframe(..., text="Titre du cadre")</a:t>
            </a:r>
          </a:p>
          <a:p>
            <a:endParaRPr lang="fr-FR" sz="1050" dirty="0"/>
          </a:p>
          <a:p>
            <a:r>
              <a:rPr lang="fr-FR" sz="1050" b="1" dirty="0"/>
              <a:t>Bien d'autres widgets</a:t>
            </a:r>
          </a:p>
          <a:p>
            <a:endParaRPr lang="fr-FR" sz="1050" dirty="0"/>
          </a:p>
          <a:p>
            <a:r>
              <a:rPr lang="fr-FR" sz="1050" dirty="0"/>
              <a:t>Vous devez vous en douter, ceci n'est qu'une approche très sommaire de quelques widgets de </a:t>
            </a:r>
            <a:r>
              <a:rPr lang="fr-FR" sz="1050" b="1" dirty="0"/>
              <a:t>Tkinter</a:t>
            </a:r>
            <a:r>
              <a:rPr lang="fr-FR" sz="1050" dirty="0"/>
              <a:t>. Il en existe de nombreux autres et ceux que nous avons vus ont bien d'autres options.</a:t>
            </a:r>
          </a:p>
          <a:p>
            <a:endParaRPr lang="fr-FR" sz="1050" dirty="0"/>
          </a:p>
          <a:p>
            <a:r>
              <a:rPr lang="fr-FR" sz="1050" dirty="0"/>
              <a:t>Il est notamment possible de créer une barre de menus avec ses menus imbriqués, d'afficher des images, des </a:t>
            </a:r>
            <a:r>
              <a:rPr lang="fr-FR" sz="1050" b="1" dirty="0"/>
              <a:t>canvas</a:t>
            </a:r>
            <a:r>
              <a:rPr lang="fr-FR" sz="1050" dirty="0"/>
              <a:t> dans lequel vous pouvez dessiner pour personnaliser votre fenêtre... bref, il vous reste bien des choses à voir, même si ce chapitre ne peut pas couvrir tous ces widgets et options.</a:t>
            </a:r>
          </a:p>
          <a:p>
            <a:endParaRPr lang="fr-FR" sz="1050" dirty="0"/>
          </a:p>
          <a:p>
            <a:r>
              <a:rPr lang="fr-FR" sz="105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53916"/>
          </a:xfrm>
          <a:prstGeom prst="rect">
            <a:avLst/>
          </a:prstGeom>
          <a:noFill/>
        </p:spPr>
        <p:txBody>
          <a:bodyPr wrap="square" rtlCol="0">
            <a:spAutoFit/>
          </a:bodyPr>
          <a:lstStyle/>
          <a:p>
            <a:r>
              <a:rPr lang="fr-FR" sz="105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fenetre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0" y="2275518"/>
            <a:ext cx="11772891" cy="1708160"/>
          </a:xfrm>
          <a:prstGeom prst="rect">
            <a:avLst/>
          </a:prstGeom>
          <a:noFill/>
        </p:spPr>
        <p:txBody>
          <a:bodyPr wrap="square" rtlCol="0">
            <a:spAutoFit/>
          </a:bodyPr>
          <a:lstStyle/>
          <a:p>
            <a:r>
              <a:rPr lang="fr-FR" sz="1050" dirty="0"/>
              <a:t>C'est le dernier argument qui est important ici. Il a pour nom </a:t>
            </a:r>
            <a:r>
              <a:rPr lang="fr-FR" sz="1050" i="1" dirty="0"/>
              <a:t>command</a:t>
            </a:r>
            <a:r>
              <a:rPr lang="fr-FR" sz="1050" dirty="0"/>
              <a:t> et a pour valeur la méthode </a:t>
            </a:r>
            <a:r>
              <a:rPr lang="fr-FR" sz="1050" i="1" dirty="0"/>
              <a:t>quit</a:t>
            </a:r>
            <a:r>
              <a:rPr lang="fr-FR" sz="1050" dirty="0"/>
              <a:t> de notre fenêtre.</a:t>
            </a:r>
          </a:p>
          <a:p>
            <a:endParaRPr lang="fr-FR" sz="1050" dirty="0"/>
          </a:p>
          <a:p>
            <a:r>
              <a:rPr lang="fr-FR" sz="1050" dirty="0"/>
              <a:t>Sur ce modèle, nous pouvons créer assez simplement des commandes personnalisées, en écrivant des méthodes.</a:t>
            </a:r>
          </a:p>
          <a:p>
            <a:endParaRPr lang="fr-FR" sz="1050" dirty="0"/>
          </a:p>
          <a:p>
            <a:r>
              <a:rPr lang="fr-FR" sz="105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050" dirty="0"/>
          </a:p>
          <a:p>
            <a:r>
              <a:rPr lang="fr-FR" sz="1050" dirty="0"/>
              <a:t>D'ailleurs, à partir du moment où on sort du cadre d'un test, il est préférable de mettre le code dans une classe.</a:t>
            </a:r>
          </a:p>
          <a:p>
            <a:endParaRPr lang="fr-FR" sz="1050" dirty="0"/>
          </a:p>
          <a:p>
            <a:r>
              <a:rPr lang="fr-FR" sz="1050" dirty="0"/>
              <a:t>On peut la faire hériter de </a:t>
            </a:r>
            <a:r>
              <a:rPr lang="fr-FR" sz="1050" i="1" dirty="0"/>
              <a:t>Frame</a:t>
            </a:r>
            <a:r>
              <a:rPr lang="fr-FR" sz="105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015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42908" y="766729"/>
            <a:ext cx="6315071"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fenêtre principale.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Tous les widgets sont stockés comme attributs de cette fenêtre."""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768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576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Création de nos widgets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cliqué sur le 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"Quitter"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bouton_quitter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Button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"Cliquez 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command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bouton_cliquer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cliquer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"""Il y a eu un clic sur le bouton.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change la valeur du label message."""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"Vous avez cliqué {} fois."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nb_clic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53916"/>
          </a:xfrm>
          <a:prstGeom prst="rect">
            <a:avLst/>
          </a:prstGeom>
          <a:noFill/>
        </p:spPr>
        <p:txBody>
          <a:bodyPr wrap="square" rtlCol="0">
            <a:spAutoFit/>
          </a:bodyPr>
          <a:lstStyle/>
          <a:p>
            <a:r>
              <a:rPr lang="fr-FR" sz="105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fenetre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fenetre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mainloop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interface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destroy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9" name="Rectangle 2">
            <a:extLst>
              <a:ext uri="{FF2B5EF4-FFF2-40B4-BE49-F238E27FC236}">
                <a16:creationId xmlns:a16="http://schemas.microsoft.com/office/drawing/2014/main" id="{A4329A56-6A3F-4224-9167-92DA8086761E}"/>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14840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53916"/>
          </a:xfrm>
          <a:prstGeom prst="rect">
            <a:avLst/>
          </a:prstGeom>
          <a:noFill/>
        </p:spPr>
        <p:txBody>
          <a:bodyPr wrap="square" rtlCol="0">
            <a:spAutoFit/>
          </a:bodyPr>
          <a:lstStyle/>
          <a:p>
            <a:r>
              <a:rPr lang="fr-FR" sz="105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485570"/>
          </a:xfrm>
          <a:prstGeom prst="rect">
            <a:avLst/>
          </a:prstGeom>
          <a:noFill/>
        </p:spPr>
        <p:txBody>
          <a:bodyPr wrap="square" rtlCol="0">
            <a:spAutoFit/>
          </a:bodyPr>
          <a:lstStyle/>
          <a:p>
            <a:r>
              <a:rPr lang="fr-FR" sz="1050" dirty="0"/>
              <a:t>Dans l'ordre :</a:t>
            </a:r>
          </a:p>
          <a:p>
            <a:endParaRPr lang="fr-FR" sz="1050" dirty="0"/>
          </a:p>
          <a:p>
            <a:pPr marL="685800" lvl="1" indent="-228600">
              <a:buFont typeface="+mj-lt"/>
              <a:buAutoNum type="arabicPeriod"/>
            </a:pPr>
            <a:r>
              <a:rPr lang="fr-FR" sz="1050" dirty="0"/>
              <a:t>    On crée une classe qui contiendra toute la fenêtre. Cette classe hérite de Frame, c'est-à-dire d'un cadre Tkinter.</a:t>
            </a:r>
          </a:p>
          <a:p>
            <a:pPr marL="685800" lvl="1" indent="-228600">
              <a:buFont typeface="+mj-lt"/>
              <a:buAutoNum type="arabicPeriod"/>
            </a:pPr>
            <a:endParaRPr lang="fr-FR" sz="1050" dirty="0"/>
          </a:p>
          <a:p>
            <a:pPr marL="685800" lvl="1" indent="-228600">
              <a:buFont typeface="+mj-lt"/>
              <a:buAutoNum type="arabicPeriod"/>
            </a:pPr>
            <a:r>
              <a:rPr lang="fr-FR" sz="1050" dirty="0"/>
              <a:t>    Dans le constructeur de la fenêtre, on appelle le constructeur du cadre et on pack(positionne et affiche) le cadre.</a:t>
            </a:r>
          </a:p>
          <a:p>
            <a:pPr marL="685800" lvl="1" indent="-228600">
              <a:buFont typeface="+mj-lt"/>
              <a:buAutoNum type="arabicPeriod"/>
            </a:pPr>
            <a:endParaRPr lang="fr-FR" sz="1050" dirty="0"/>
          </a:p>
          <a:p>
            <a:pPr marL="685800" lvl="1" indent="-228600">
              <a:buFont typeface="+mj-lt"/>
              <a:buAutoNum type="arabicPeriod"/>
            </a:pPr>
            <a:r>
              <a:rPr lang="fr-FR" sz="1050" dirty="0"/>
              <a:t>    Toujours dans le constructeur, on crée les différents widgets de la fenêtre. On les positionne et les affiche également.</a:t>
            </a:r>
          </a:p>
          <a:p>
            <a:pPr marL="685800" lvl="1" indent="-228600">
              <a:buFont typeface="+mj-lt"/>
              <a:buAutoNum type="arabicPeriod"/>
            </a:pPr>
            <a:endParaRPr lang="fr-FR" sz="1050" dirty="0"/>
          </a:p>
          <a:p>
            <a:pPr marL="685800" lvl="1" indent="-228600">
              <a:buFont typeface="+mj-lt"/>
              <a:buAutoNum type="arabicPeriod"/>
            </a:pPr>
            <a:r>
              <a:rPr lang="fr-FR" sz="105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050" dirty="0"/>
          </a:p>
          <a:p>
            <a:pPr marL="685800" lvl="1" indent="-228600">
              <a:buFont typeface="+mj-lt"/>
              <a:buAutoNum type="arabicPeriod"/>
            </a:pPr>
            <a:r>
              <a:rPr lang="fr-FR" sz="1050" dirty="0"/>
              <a:t>    On crée la fenêtre Tk qui est l'objet parent de l'interface que l'on instancie ensuite.</a:t>
            </a:r>
          </a:p>
          <a:p>
            <a:pPr marL="685800" lvl="1" indent="-228600">
              <a:buFont typeface="+mj-lt"/>
              <a:buAutoNum type="arabicPeriod"/>
            </a:pPr>
            <a:endParaRPr lang="fr-FR" sz="1050" dirty="0"/>
          </a:p>
          <a:p>
            <a:pPr marL="685800" lvl="1" indent="-228600">
              <a:buFont typeface="+mj-lt"/>
              <a:buAutoNum type="arabicPeriod"/>
            </a:pPr>
            <a:r>
              <a:rPr lang="fr-FR" sz="1050" dirty="0"/>
              <a:t>    On rentre dans la boucle mainloop. Elle s'interrompra quand on fermera la fenêtre.</a:t>
            </a:r>
          </a:p>
          <a:p>
            <a:pPr marL="685800" lvl="1" indent="-228600">
              <a:buFont typeface="+mj-lt"/>
              <a:buAutoNum type="arabicPeriod"/>
            </a:pPr>
            <a:endParaRPr lang="fr-FR" sz="1050" dirty="0"/>
          </a:p>
          <a:p>
            <a:pPr marL="685800" lvl="1" indent="-228600">
              <a:buFont typeface="+mj-lt"/>
              <a:buAutoNum type="arabicPeriod"/>
            </a:pPr>
            <a:r>
              <a:rPr lang="fr-FR" sz="1050" dirty="0"/>
              <a:t>    Ensuite, on détruit la fenêtre grâce à la méthode destroy.</a:t>
            </a:r>
          </a:p>
          <a:p>
            <a:endParaRPr lang="fr-FR" sz="1050" dirty="0"/>
          </a:p>
          <a:p>
            <a:r>
              <a:rPr lang="fr-FR" sz="1050" b="1" dirty="0"/>
              <a:t>Pour conclure</a:t>
            </a:r>
          </a:p>
          <a:p>
            <a:endParaRPr lang="fr-FR" sz="1050" dirty="0"/>
          </a:p>
          <a:p>
            <a:r>
              <a:rPr lang="fr-FR" sz="105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546577"/>
          </a:xfrm>
          <a:prstGeom prst="rect">
            <a:avLst/>
          </a:prstGeom>
          <a:noFill/>
        </p:spPr>
        <p:txBody>
          <a:bodyPr wrap="square" rtlCol="0">
            <a:spAutoFit/>
          </a:bodyPr>
          <a:lstStyle/>
          <a:p>
            <a:pPr marL="171450" indent="-171450">
              <a:buFont typeface="Arial" panose="020B0604020202020204" pitchFamily="34" charset="0"/>
              <a:buChar char="•"/>
            </a:pPr>
            <a:r>
              <a:rPr lang="fr-FR" sz="1050" b="1" dirty="0"/>
              <a:t>Tkinter</a:t>
            </a:r>
            <a:r>
              <a:rPr lang="fr-FR" sz="1050" dirty="0"/>
              <a:t> est un module intégré à la bibliothèque standard et permettant de créer des interfaces graphiques.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Les objets graphiques (boutons, zones de texte, cases à cocher…) sont appelés des </a:t>
            </a:r>
            <a:r>
              <a:rPr lang="fr-FR" sz="1050" b="1" dirty="0"/>
              <a:t>widgets</a:t>
            </a:r>
            <a:r>
              <a:rPr lang="fr-FR" sz="1050" dirty="0"/>
              <a: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Dans </a:t>
            </a:r>
            <a:r>
              <a:rPr lang="fr-FR" sz="1050" b="1" dirty="0"/>
              <a:t>Tkinter</a:t>
            </a:r>
            <a:r>
              <a:rPr lang="fr-FR" sz="1050" dirty="0"/>
              <a:t>, les </a:t>
            </a:r>
            <a:r>
              <a:rPr lang="fr-FR" sz="1050" b="1" dirty="0"/>
              <a:t>widgets</a:t>
            </a:r>
            <a:r>
              <a:rPr lang="fr-FR" sz="1050" dirty="0"/>
              <a:t> prennent, lors de leur construction, leur objet parent en premier paramètre.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Chaque </a:t>
            </a:r>
            <a:r>
              <a:rPr lang="fr-FR" sz="1050" b="1" dirty="0"/>
              <a:t>widget</a:t>
            </a:r>
            <a:r>
              <a:rPr lang="fr-FR" sz="1050" dirty="0"/>
              <a:t> possède des options qu'il peut préciser comme arguments nommés lors de sa construction.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également accéder aux options d'un widget ainsi :</a:t>
            </a:r>
            <a:r>
              <a:rPr lang="fr-FR" sz="105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err="1">
                <a:solidFill>
                  <a:schemeClr val="accent5">
                    <a:lumMod val="75000"/>
                  </a:schemeClr>
                </a:solidFill>
              </a:rPr>
              <a:t>TKinter</a:t>
            </a: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296776199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tk</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tkinter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ttk</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root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ttk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Label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padding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pack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253916"/>
              </a:xfrm>
              <a:prstGeom prst="rect">
                <a:avLst/>
              </a:prstGeom>
              <a:noFill/>
            </p:spPr>
            <p:txBody>
              <a:bodyPr wrap="square" rtlCol="0">
                <a:spAutoFit/>
              </a:bodyPr>
              <a:lstStyle/>
              <a:p>
                <a:r>
                  <a:rPr lang="en-US" sz="1050" dirty="0"/>
                  <a:t>The padding apply clockwise order starting at the left. </a:t>
                </a:r>
                <a:endParaRPr lang="fr-FR" sz="1050"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6" y="2555833"/>
                <a:ext cx="3781424" cy="1330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253916"/>
              </a:xfrm>
              <a:prstGeom prst="rect">
                <a:avLst/>
              </a:prstGeom>
              <a:noFill/>
            </p:spPr>
            <p:txBody>
              <a:bodyPr wrap="square" rtlCol="0">
                <a:spAutoFit/>
              </a:bodyPr>
              <a:lstStyle/>
              <a:p>
                <a:r>
                  <a:rPr lang="en-US" sz="1050" dirty="0"/>
                  <a:t>When you have 2 values they applied left and right</a:t>
                </a:r>
                <a:endParaRPr lang="fr-FR" sz="1050"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253916"/>
          </a:xfrm>
          <a:prstGeom prst="rect">
            <a:avLst/>
          </a:prstGeom>
          <a:noFill/>
        </p:spPr>
        <p:txBody>
          <a:bodyPr wrap="square" rtlCol="0">
            <a:spAutoFit/>
          </a:bodyPr>
          <a:lstStyle/>
          <a:p>
            <a:r>
              <a:rPr lang="en-US" sz="1050" dirty="0"/>
              <a:t>Let’s change the font size which is too small and include an image</a:t>
            </a:r>
            <a:endParaRPr lang="fr-FR" sz="1050"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253916"/>
          </a:xfrm>
          <a:prstGeom prst="rect">
            <a:avLst/>
          </a:prstGeom>
          <a:noFill/>
        </p:spPr>
        <p:txBody>
          <a:bodyPr wrap="square" rtlCol="0">
            <a:spAutoFit/>
          </a:bodyPr>
          <a:lstStyle/>
          <a:p>
            <a:r>
              <a:rPr lang="en-US" sz="1050" dirty="0"/>
              <a:t>Resize the image to get it fit within the root window</a:t>
            </a:r>
            <a:endParaRPr lang="fr-FR" sz="1050"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a:t>
            </a:r>
            <a:r>
              <a:rPr lang="fr-FR" altLang="fr-FR" sz="8800" b="1" dirty="0" err="1">
                <a:solidFill>
                  <a:schemeClr val="accent5">
                    <a:lumMod val="75000"/>
                  </a:schemeClr>
                </a:solidFill>
              </a:rPr>
              <a:t>TKinter</a:t>
            </a:r>
            <a:endParaRPr lang="fr-FR" altLang="fr-FR" sz="8800" b="1" dirty="0">
              <a:solidFill>
                <a:schemeClr val="accent5">
                  <a:lumMod val="75000"/>
                </a:schemeClr>
              </a:solidFill>
            </a:endParaRP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769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061829"/>
          </a:xfrm>
          <a:prstGeom prst="rect">
            <a:avLst/>
          </a:prstGeom>
          <a:noFill/>
        </p:spPr>
        <p:txBody>
          <a:bodyPr wrap="square" rtlCol="0">
            <a:spAutoFit/>
          </a:bodyPr>
          <a:lstStyle/>
          <a:p>
            <a:r>
              <a:rPr lang="fr-FR" sz="105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050" dirty="0"/>
          </a:p>
          <a:p>
            <a:r>
              <a:rPr lang="fr-FR" sz="1050" dirty="0"/>
              <a:t>Heureusement, il existe plusieurs moyens pour produire des fichiers exécutables que vous pouvez distribuer et qui incluent tout le nécessaire.</a:t>
            </a:r>
          </a:p>
          <a:p>
            <a:endParaRPr lang="fr-FR" sz="1050" dirty="0"/>
          </a:p>
          <a:p>
            <a:r>
              <a:rPr lang="fr-FR" sz="105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3647152"/>
          </a:xfrm>
          <a:prstGeom prst="rect">
            <a:avLst/>
          </a:prstGeom>
          <a:noFill/>
        </p:spPr>
        <p:txBody>
          <a:bodyPr wrap="square" rtlCol="0">
            <a:spAutoFit/>
          </a:bodyPr>
          <a:lstStyle/>
          <a:p>
            <a:r>
              <a:rPr lang="fr-FR" sz="105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050" dirty="0"/>
          </a:p>
          <a:p>
            <a:r>
              <a:rPr lang="fr-FR" sz="1050" dirty="0"/>
              <a:t>Une version standalone de votre programme contient, en plus de votre code, l'exécutable Python et les dépendances dont il a besoin.</a:t>
            </a:r>
          </a:p>
          <a:p>
            <a:endParaRPr lang="fr-FR" sz="1050" dirty="0"/>
          </a:p>
          <a:p>
            <a:r>
              <a:rPr lang="fr-FR" sz="1050" dirty="0"/>
              <a:t>Sur Windows, vous vous retrouverez avec un fichier.exeet plusieurs fichiers compagnons, bien plus faciles à distribuer et, pour vos utilisateurs, à exécuter.</a:t>
            </a:r>
          </a:p>
          <a:p>
            <a:endParaRPr lang="fr-FR" sz="1050" dirty="0"/>
          </a:p>
          <a:p>
            <a:r>
              <a:rPr lang="fr-FR" sz="105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050" dirty="0"/>
          </a:p>
          <a:p>
            <a:r>
              <a:rPr lang="fr-FR" sz="1050" b="1" dirty="0"/>
              <a:t>Avantages de cx_Freeze</a:t>
            </a:r>
          </a:p>
          <a:p>
            <a:endParaRPr lang="fr-FR" sz="1050" dirty="0"/>
          </a:p>
          <a:p>
            <a:pPr marL="171450" indent="-171450">
              <a:buFont typeface="Arial" panose="020B0604020202020204" pitchFamily="34" charset="0"/>
              <a:buChar char="•"/>
            </a:pPr>
            <a:r>
              <a:rPr lang="fr-FR" sz="1050" dirty="0"/>
              <a:t>Portabilité : cx_Freeze est fait pour fonctionner aussi bien sur Windows que sur Linux ou Mac OS ;</a:t>
            </a:r>
          </a:p>
          <a:p>
            <a:pPr marL="171450" indent="-171450">
              <a:buFont typeface="Arial" panose="020B0604020202020204" pitchFamily="34" charset="0"/>
              <a:buChar char="•"/>
            </a:pPr>
            <a:r>
              <a:rPr lang="fr-FR" sz="1050" dirty="0"/>
              <a:t>Compatibilité : cx_Freeze fonctionne sur des projets Python de la branche 2.X ou 3.X ;</a:t>
            </a:r>
          </a:p>
          <a:p>
            <a:pPr marL="171450" indent="-171450">
              <a:buFont typeface="Arial" panose="020B0604020202020204" pitchFamily="34" charset="0"/>
              <a:buChar char="•"/>
            </a:pPr>
            <a:r>
              <a:rPr lang="fr-FR" sz="1050" dirty="0"/>
              <a:t>Simplicité : créer son programme standalone avec cx_Freeze est simple et rapide ;</a:t>
            </a:r>
          </a:p>
          <a:p>
            <a:pPr marL="171450" indent="-171450">
              <a:buFont typeface="Arial" panose="020B0604020202020204" pitchFamily="34" charset="0"/>
              <a:buChar char="•"/>
            </a:pPr>
            <a:r>
              <a:rPr lang="fr-FR" sz="1050" dirty="0"/>
              <a:t>Souplesse : vous pouvez aisément personnaliser votre programme standalone avant de le construire.</a:t>
            </a:r>
          </a:p>
          <a:p>
            <a:endParaRPr lang="fr-FR" sz="1050" dirty="0"/>
          </a:p>
          <a:p>
            <a:r>
              <a:rPr lang="fr-FR" sz="1050" dirty="0"/>
              <a:t>Il existe d'autres outils similaires, dont le plus célèbre est py2exe, que vous pouvez télécharger sur le site officiel de py2exe.</a:t>
            </a:r>
          </a:p>
          <a:p>
            <a:endParaRPr lang="fr-FR" sz="1050" dirty="0"/>
          </a:p>
          <a:p>
            <a:r>
              <a:rPr lang="fr-FR" sz="1050" dirty="0"/>
              <a:t>Il a toutefois l'inconvénient de ne fonctionner que sur Windows et, à l'heure où j'écris ces lignes du moins, de ne pas proposer de version compatible avec Python 3.X.</a:t>
            </a:r>
          </a:p>
          <a:p>
            <a:endParaRPr lang="fr-FR" sz="1050" dirty="0"/>
          </a:p>
          <a:p>
            <a:r>
              <a:rPr lang="fr-FR" sz="105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162404"/>
          </a:xfrm>
          <a:prstGeom prst="rect">
            <a:avLst/>
          </a:prstGeom>
          <a:noFill/>
        </p:spPr>
        <p:txBody>
          <a:bodyPr wrap="square" rtlCol="0">
            <a:spAutoFit/>
          </a:bodyPr>
          <a:lstStyle/>
          <a:p>
            <a:r>
              <a:rPr lang="fr-FR" sz="1050" dirty="0"/>
              <a:t>Il existe plusieurs façons d'utiliser cx_Freeze. Il nous faut dans tous les cas commencer par l'installer.</a:t>
            </a:r>
          </a:p>
          <a:p>
            <a:endParaRPr lang="fr-FR" sz="1050" b="1" dirty="0"/>
          </a:p>
          <a:p>
            <a:r>
              <a:rPr lang="fr-FR" sz="1050" b="1" dirty="0"/>
              <a:t>Installation</a:t>
            </a:r>
          </a:p>
          <a:p>
            <a:r>
              <a:rPr lang="fr-FR" sz="1050" dirty="0"/>
              <a:t>Sur Windows</a:t>
            </a:r>
          </a:p>
          <a:p>
            <a:endParaRPr lang="fr-FR" sz="1050" dirty="0"/>
          </a:p>
          <a:p>
            <a:r>
              <a:rPr lang="fr-FR" sz="1050" dirty="0"/>
              <a:t>Rendez-vous sur le site </a:t>
            </a:r>
            <a:r>
              <a:rPr lang="fr-FR" sz="1050" dirty="0">
                <a:hlinkClick r:id="rId2"/>
              </a:rPr>
              <a:t>sourceforge</a:t>
            </a:r>
            <a:r>
              <a:rPr lang="fr-FR" sz="1050" dirty="0"/>
              <a:t>, où est hébergé le projet cx_Freeze.</a:t>
            </a:r>
          </a:p>
          <a:p>
            <a:endParaRPr lang="fr-FR" sz="1050" dirty="0"/>
          </a:p>
          <a:p>
            <a:r>
              <a:rPr lang="fr-FR" sz="1050" dirty="0"/>
              <a:t>et téléchargez le fichier correspondant à votre version de Python.</a:t>
            </a:r>
          </a:p>
          <a:p>
            <a:endParaRPr lang="fr-FR" sz="1050" dirty="0"/>
          </a:p>
          <a:p>
            <a:r>
              <a:rPr lang="fr-FR" sz="1050" dirty="0"/>
              <a:t>Après l'avoir téléchargé, lancez l'exécutable et laissez-vous guider. Rien de trop technique jusqu'ici !</a:t>
            </a:r>
          </a:p>
          <a:p>
            <a:endParaRPr lang="fr-FR" sz="1050" b="1" dirty="0"/>
          </a:p>
          <a:p>
            <a:r>
              <a:rPr lang="fr-FR" sz="1050" b="1" dirty="0"/>
              <a:t>Sur Linux</a:t>
            </a:r>
          </a:p>
          <a:p>
            <a:endParaRPr lang="fr-FR" sz="1050" dirty="0"/>
          </a:p>
          <a:p>
            <a:r>
              <a:rPr lang="fr-FR" sz="1050" dirty="0"/>
              <a:t>Je vous conseille d'installer cx_Freeze depuis les sources.</a:t>
            </a:r>
          </a:p>
          <a:p>
            <a:endParaRPr lang="fr-FR" sz="1050" dirty="0"/>
          </a:p>
          <a:p>
            <a:r>
              <a:rPr lang="fr-FR" sz="1050" dirty="0"/>
              <a:t>Commencez par vous rendre sur le site de téléchargement ci-dessus et sélectionnez la dernière version de cx_Freeze (Source Code only).</a:t>
            </a:r>
          </a:p>
          <a:p>
            <a:endParaRPr lang="fr-FR" sz="1050" dirty="0"/>
          </a:p>
          <a:p>
            <a:r>
              <a:rPr lang="fr-FR" sz="1050" dirty="0"/>
              <a:t>Téléchargez et décompressez les sources :</a:t>
            </a:r>
          </a:p>
          <a:p>
            <a:endParaRPr lang="fr-FR" sz="105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4572346"/>
            <a:ext cx="2812648" cy="253916"/>
          </a:xfrm>
          <a:prstGeom prst="rect">
            <a:avLst/>
          </a:prstGeom>
          <a:solidFill>
            <a:schemeClr val="tx1"/>
          </a:solidFill>
        </p:spPr>
        <p:txBody>
          <a:bodyPr wrap="square" rtlCol="0">
            <a:spAutoFit/>
          </a:bodyPr>
          <a:lstStyle/>
          <a:p>
            <a:r>
              <a:rPr lang="fr-FR" sz="105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290043" y="4943811"/>
            <a:ext cx="8449519" cy="253916"/>
          </a:xfrm>
          <a:prstGeom prst="rect">
            <a:avLst/>
          </a:prstGeom>
          <a:noFill/>
        </p:spPr>
        <p:txBody>
          <a:bodyPr wrap="square" rtlCol="0">
            <a:spAutoFit/>
          </a:bodyPr>
          <a:lstStyle/>
          <a:p>
            <a:r>
              <a:rPr lang="fr-FR" sz="1050" dirty="0"/>
              <a:t>Rendez-vous dans le dossier décompressé puis lancez l'installation en tant qu'utilisateur </a:t>
            </a:r>
            <a:r>
              <a:rPr lang="fr-FR" sz="1050" b="1" dirty="0"/>
              <a:t>root</a:t>
            </a:r>
            <a:r>
              <a:rPr lang="fr-FR" sz="105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5286764"/>
            <a:ext cx="2812648" cy="577081"/>
          </a:xfrm>
          <a:prstGeom prst="rect">
            <a:avLst/>
          </a:prstGeom>
          <a:solidFill>
            <a:schemeClr val="tx1"/>
          </a:solidFill>
        </p:spPr>
        <p:txBody>
          <a:bodyPr wrap="square" rtlCol="0">
            <a:spAutoFit/>
          </a:bodyPr>
          <a:lstStyle/>
          <a:p>
            <a:r>
              <a:rPr lang="fr-FR" sz="1050" dirty="0">
                <a:solidFill>
                  <a:schemeClr val="bg1"/>
                </a:solidFill>
              </a:rPr>
              <a:t>$ cd cx_Freeze_version</a:t>
            </a:r>
          </a:p>
          <a:p>
            <a:r>
              <a:rPr lang="fr-FR" sz="1050" dirty="0">
                <a:solidFill>
                  <a:schemeClr val="bg1"/>
                </a:solidFill>
              </a:rPr>
              <a:t>$ python3.4 setup.py build</a:t>
            </a:r>
          </a:p>
          <a:p>
            <a:r>
              <a:rPr lang="fr-FR" sz="105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5952882"/>
            <a:ext cx="8449519" cy="253916"/>
          </a:xfrm>
          <a:prstGeom prst="rect">
            <a:avLst/>
          </a:prstGeom>
          <a:noFill/>
        </p:spPr>
        <p:txBody>
          <a:bodyPr wrap="square" rtlCol="0">
            <a:spAutoFit/>
          </a:bodyPr>
          <a:lstStyle/>
          <a:p>
            <a:r>
              <a:rPr lang="fr-FR" sz="105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78</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15498"/>
          </a:xfrm>
          <a:prstGeom prst="rect">
            <a:avLst/>
          </a:prstGeom>
          <a:solidFill>
            <a:schemeClr val="tx1"/>
          </a:solidFill>
        </p:spPr>
        <p:txBody>
          <a:bodyPr wrap="square" rtlCol="0">
            <a:spAutoFit/>
          </a:bodyPr>
          <a:lstStyle/>
          <a:p>
            <a:r>
              <a:rPr lang="en-US" sz="1050" dirty="0">
                <a:solidFill>
                  <a:schemeClr val="bg1"/>
                </a:solidFill>
              </a:rPr>
              <a:t>cxfreeze</a:t>
            </a:r>
          </a:p>
          <a:p>
            <a:r>
              <a:rPr lang="en-US" sz="1050" dirty="0">
                <a:solidFill>
                  <a:schemeClr val="bg1"/>
                </a:solidFill>
              </a:rPr>
              <a:t>cxfreeze: error: script or a list of modules must be specified</a:t>
            </a:r>
            <a:endParaRPr lang="fr-FR" sz="105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332097"/>
            <a:ext cx="8449519" cy="900246"/>
          </a:xfrm>
          <a:prstGeom prst="rect">
            <a:avLst/>
          </a:prstGeom>
          <a:noFill/>
        </p:spPr>
        <p:txBody>
          <a:bodyPr wrap="square" rtlCol="0">
            <a:spAutoFit/>
          </a:bodyPr>
          <a:lstStyle/>
          <a:p>
            <a:r>
              <a:rPr lang="fr-FR" sz="1050" b="1" dirty="0"/>
              <a:t>Utiliser le scriptcxfreeze</a:t>
            </a:r>
          </a:p>
          <a:p>
            <a:endParaRPr lang="fr-FR" sz="1050" dirty="0"/>
          </a:p>
          <a:p>
            <a:r>
              <a:rPr lang="fr-FR" sz="1050" dirty="0"/>
              <a:t>Pour les utilisateurs de Windows, je vous invite à vous rendre dans la ligne de commande (Démarrer&gt;Exécuter… &gt;cmd).</a:t>
            </a:r>
          </a:p>
          <a:p>
            <a:endParaRPr lang="fr-FR" sz="1050" dirty="0"/>
          </a:p>
          <a:p>
            <a:r>
              <a:rPr lang="fr-FR" sz="105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232343"/>
            <a:ext cx="2812648" cy="415498"/>
          </a:xfrm>
          <a:prstGeom prst="rect">
            <a:avLst/>
          </a:prstGeom>
          <a:solidFill>
            <a:schemeClr val="tx1"/>
          </a:solidFill>
        </p:spPr>
        <p:txBody>
          <a:bodyPr wrap="square" rtlCol="0">
            <a:spAutoFit/>
          </a:bodyPr>
          <a:lstStyle/>
          <a:p>
            <a:r>
              <a:rPr lang="fr-FR" sz="1050" dirty="0">
                <a:solidFill>
                  <a:schemeClr val="bg1"/>
                </a:solidFill>
              </a:rPr>
              <a:t>cd \</a:t>
            </a:r>
          </a:p>
          <a:p>
            <a:r>
              <a:rPr lang="fr-FR" sz="105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4" y="2733004"/>
            <a:ext cx="8449519" cy="1223412"/>
          </a:xfrm>
          <a:prstGeom prst="rect">
            <a:avLst/>
          </a:prstGeom>
          <a:noFill/>
        </p:spPr>
        <p:txBody>
          <a:bodyPr wrap="square" rtlCol="0">
            <a:spAutoFit/>
          </a:bodyPr>
          <a:lstStyle/>
          <a:p>
            <a:r>
              <a:rPr lang="fr-FR" sz="105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050" dirty="0"/>
          </a:p>
          <a:p>
            <a:r>
              <a:rPr lang="fr-FR" sz="1050" dirty="0"/>
              <a:t>Sur Windows ou Linux, la syntaxe du script est la même :cxfreeze fichier.py.</a:t>
            </a:r>
          </a:p>
          <a:p>
            <a:endParaRPr lang="fr-FR" sz="1050" dirty="0"/>
          </a:p>
          <a:p>
            <a:r>
              <a:rPr lang="fr-FR" sz="105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000890"/>
            <a:ext cx="2812648" cy="1708160"/>
          </a:xfrm>
          <a:prstGeom prst="rect">
            <a:avLst/>
          </a:prstGeom>
          <a:solidFill>
            <a:schemeClr val="tx1"/>
          </a:solidFill>
        </p:spPr>
        <p:txBody>
          <a:bodyPr wrap="square" rtlCol="0">
            <a:spAutoFit/>
          </a:bodyPr>
          <a:lstStyle/>
          <a:p>
            <a:r>
              <a:rPr lang="fr-FR" sz="1050" dirty="0">
                <a:solidFill>
                  <a:schemeClr val="bg1"/>
                </a:solidFill>
              </a:rPr>
              <a:t>"""Ce fichier affiche simplement une ligne grâce à la fonction print."""</a:t>
            </a:r>
          </a:p>
          <a:p>
            <a:endParaRPr lang="fr-FR" sz="1050" dirty="0">
              <a:solidFill>
                <a:schemeClr val="bg1"/>
              </a:solidFill>
            </a:endParaRPr>
          </a:p>
          <a:p>
            <a:r>
              <a:rPr lang="fr-FR" sz="1050" dirty="0">
                <a:solidFill>
                  <a:schemeClr val="bg1"/>
                </a:solidFill>
              </a:rPr>
              <a:t>import os</a:t>
            </a:r>
          </a:p>
          <a:p>
            <a:endParaRPr lang="fr-FR" sz="1050" dirty="0">
              <a:solidFill>
                <a:schemeClr val="bg1"/>
              </a:solidFill>
            </a:endParaRPr>
          </a:p>
          <a:p>
            <a:r>
              <a:rPr lang="fr-FR" sz="1050" dirty="0">
                <a:solidFill>
                  <a:schemeClr val="bg1"/>
                </a:solidFill>
              </a:rPr>
              <a:t>print("Salut le monde !")</a:t>
            </a:r>
          </a:p>
          <a:p>
            <a:endParaRPr lang="fr-FR" sz="1050" dirty="0">
              <a:solidFill>
                <a:schemeClr val="bg1"/>
              </a:solidFill>
            </a:endParaRPr>
          </a:p>
          <a:p>
            <a:r>
              <a:rPr lang="fr-FR" sz="1050" dirty="0">
                <a:solidFill>
                  <a:schemeClr val="bg1"/>
                </a:solidFill>
              </a:rPr>
              <a:t># Sous Windows il faut mettre ce programme en pause (inutile sous Linux)</a:t>
            </a:r>
          </a:p>
          <a:p>
            <a:r>
              <a:rPr lang="fr-FR" sz="105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4" y="5887434"/>
            <a:ext cx="4375231" cy="253916"/>
          </a:xfrm>
          <a:prstGeom prst="rect">
            <a:avLst/>
          </a:prstGeom>
          <a:noFill/>
        </p:spPr>
        <p:txBody>
          <a:bodyPr wrap="square" rtlCol="0">
            <a:spAutoFit/>
          </a:bodyPr>
          <a:lstStyle/>
          <a:p>
            <a:r>
              <a:rPr lang="fr-FR" sz="105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4131900"/>
          </a:xfrm>
          <a:prstGeom prst="rect">
            <a:avLst/>
          </a:prstGeom>
          <a:noFill/>
        </p:spPr>
        <p:txBody>
          <a:bodyPr wrap="square" rtlCol="0">
            <a:spAutoFit/>
          </a:bodyPr>
          <a:lstStyle/>
          <a:p>
            <a:r>
              <a:rPr lang="fr-FR" sz="1050" dirty="0"/>
              <a:t>À présent, lancez le script </a:t>
            </a:r>
            <a:r>
              <a:rPr lang="fr-FR" sz="1050" b="1" dirty="0"/>
              <a:t>cxfreeze</a:t>
            </a:r>
            <a:r>
              <a:rPr lang="fr-FR" sz="1050" dirty="0"/>
              <a:t> en lui passant en paramètre le nom de votre fichier :</a:t>
            </a:r>
            <a:r>
              <a:rPr lang="fr-FR" sz="1050" dirty="0">
                <a:highlight>
                  <a:srgbClr val="C0C0C0"/>
                </a:highlight>
              </a:rPr>
              <a:t>cxfreeze salut.py</a:t>
            </a:r>
            <a:r>
              <a:rPr lang="fr-FR" sz="1050" dirty="0"/>
              <a:t>.</a:t>
            </a:r>
          </a:p>
          <a:p>
            <a:endParaRPr lang="fr-FR" sz="1050" dirty="0"/>
          </a:p>
          <a:p>
            <a:r>
              <a:rPr lang="fr-FR" sz="1050" dirty="0"/>
              <a:t>Si tout se passe bien, vous vous retrouvez avec un sous-dossier dist qui contient les bibliothèques dont votre programme a besoin pour s'exécuter… et votre programme lui-même.</a:t>
            </a:r>
          </a:p>
          <a:p>
            <a:endParaRPr lang="fr-FR" sz="1050" dirty="0"/>
          </a:p>
          <a:p>
            <a:r>
              <a:rPr lang="fr-FR" sz="1050" dirty="0"/>
              <a:t>Sur Windows, ce sera </a:t>
            </a:r>
            <a:r>
              <a:rPr lang="fr-FR" sz="1050" dirty="0">
                <a:highlight>
                  <a:srgbClr val="C0C0C0"/>
                </a:highlight>
              </a:rPr>
              <a:t>salut.exe</a:t>
            </a:r>
            <a:r>
              <a:rPr lang="fr-FR" sz="1050" dirty="0"/>
              <a:t>. Sur Linux, ce sera simplement </a:t>
            </a:r>
            <a:r>
              <a:rPr lang="fr-FR" sz="1050" dirty="0">
                <a:highlight>
                  <a:srgbClr val="C0C0C0"/>
                </a:highlight>
              </a:rPr>
              <a:t>salut</a:t>
            </a:r>
            <a:r>
              <a:rPr lang="fr-FR" sz="1050" dirty="0"/>
              <a:t>.</a:t>
            </a:r>
          </a:p>
          <a:p>
            <a:endParaRPr lang="fr-FR" sz="1050" dirty="0"/>
          </a:p>
          <a:p>
            <a:r>
              <a:rPr lang="fr-FR" sz="1050" dirty="0"/>
              <a:t>Vous pouvez lancer cet exécutable : comme vous le voyez, votre message s'affiche bien à l'écran.</a:t>
            </a:r>
          </a:p>
          <a:p>
            <a:endParaRPr lang="fr-FR" sz="1050" dirty="0"/>
          </a:p>
          <a:p>
            <a:r>
              <a:rPr lang="fr-FR" sz="1050" dirty="0"/>
              <a:t>Formidable ! Ou pas…</a:t>
            </a:r>
          </a:p>
          <a:p>
            <a:endParaRPr lang="fr-FR" sz="1050" dirty="0"/>
          </a:p>
          <a:p>
            <a:r>
              <a:rPr lang="fr-FR" sz="1050" dirty="0"/>
              <a:t>Au fond, vous ne voyez sans doute pas de différence avec votre programme </a:t>
            </a:r>
            <a:r>
              <a:rPr lang="fr-FR" sz="1050" dirty="0">
                <a:highlight>
                  <a:srgbClr val="C0C0C0"/>
                </a:highlight>
              </a:rPr>
              <a:t>salut.py</a:t>
            </a:r>
            <a:r>
              <a:rPr lang="fr-FR" sz="1050" dirty="0"/>
              <a:t>. Vous pouvez l'exécuter, lui aussi, il n'y a aucune différence.</a:t>
            </a:r>
          </a:p>
          <a:p>
            <a:endParaRPr lang="fr-FR" sz="1050" dirty="0"/>
          </a:p>
          <a:p>
            <a:r>
              <a:rPr lang="fr-FR" sz="1050" dirty="0"/>
              <a:t>Sauf que l'exécutable que vous trouvez dans le sous-dossier </a:t>
            </a:r>
            <a:r>
              <a:rPr lang="fr-FR" sz="1050" dirty="0">
                <a:highlight>
                  <a:srgbClr val="C0C0C0"/>
                </a:highlight>
              </a:rPr>
              <a:t>dist</a:t>
            </a:r>
            <a:r>
              <a:rPr lang="fr-FR" sz="1050" dirty="0"/>
              <a:t> n'a pas besoin de Python pour s'exécuter : il contient lui-même l'interpréteur Python.</a:t>
            </a:r>
          </a:p>
          <a:p>
            <a:endParaRPr lang="fr-FR" sz="1050" dirty="0"/>
          </a:p>
          <a:p>
            <a:r>
              <a:rPr lang="fr-FR" sz="1050" dirty="0"/>
              <a:t>Vous pouvez donc distribuer ce programme à vos amis ou le mettre en téléchargement sur votre site, si vous le désirez.</a:t>
            </a:r>
          </a:p>
          <a:p>
            <a:endParaRPr lang="fr-FR" sz="1050" dirty="0"/>
          </a:p>
          <a:p>
            <a:r>
              <a:rPr lang="fr-FR" sz="1050" dirty="0"/>
              <a:t>Une chose importante à noter, cependant : veillez à copier, en même temps que votre programme, tout ce qui se trouve dans le dossier </a:t>
            </a:r>
            <a:r>
              <a:rPr lang="fr-FR" sz="1050" dirty="0">
                <a:highlight>
                  <a:srgbClr val="C0C0C0"/>
                </a:highlight>
              </a:rPr>
              <a:t>dist</a:t>
            </a:r>
            <a:r>
              <a:rPr lang="fr-FR" sz="1050" dirty="0"/>
              <a:t>. Sans quoi, votre exécutable pourrait ne pas se lancer convenablement.</a:t>
            </a:r>
          </a:p>
          <a:p>
            <a:endParaRPr lang="fr-FR" sz="1050" dirty="0"/>
          </a:p>
          <a:p>
            <a:r>
              <a:rPr lang="fr-FR" sz="1050" dirty="0"/>
              <a:t>Le script </a:t>
            </a:r>
            <a:r>
              <a:rPr lang="fr-FR" sz="1050" b="1" dirty="0"/>
              <a:t>cxfreeze</a:t>
            </a:r>
            <a:r>
              <a:rPr lang="fr-FR" sz="1050" dirty="0"/>
              <a:t> est très pratique et suffit bien pour de petits programmes. Il comporte certaines options utiles que vous pouvez retrouver dans </a:t>
            </a:r>
            <a:r>
              <a:rPr lang="fr-FR" sz="1050" dirty="0">
                <a:hlinkClick r:id="rId2"/>
              </a:rPr>
              <a:t>la documentation de cx_Freeze</a:t>
            </a:r>
            <a:r>
              <a:rPr lang="fr-FR" sz="1050" dirty="0"/>
              <a:t>.</a:t>
            </a:r>
          </a:p>
          <a:p>
            <a:endParaRPr lang="fr-FR" sz="1050" dirty="0"/>
          </a:p>
          <a:p>
            <a:r>
              <a:rPr lang="fr-FR" sz="1050" dirty="0"/>
              <a:t>Nous allons à présent voir une seconde méthode pour utiliser </a:t>
            </a:r>
            <a:r>
              <a:rPr lang="fr-FR" sz="1050" b="1" dirty="0"/>
              <a:t>cx_Freeze</a:t>
            </a:r>
            <a:r>
              <a:rPr lang="fr-FR" sz="1050" dirty="0"/>
              <a:t>.</a:t>
            </a:r>
          </a:p>
          <a:p>
            <a:endParaRPr lang="fr-FR" sz="105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900246"/>
          </a:xfrm>
          <a:prstGeom prst="rect">
            <a:avLst/>
          </a:prstGeom>
          <a:noFill/>
        </p:spPr>
        <p:txBody>
          <a:bodyPr wrap="square" rtlCol="0">
            <a:spAutoFit/>
          </a:bodyPr>
          <a:lstStyle/>
          <a:p>
            <a:r>
              <a:rPr lang="fr-FR" sz="1050" b="1" dirty="0"/>
              <a:t>Le fichier </a:t>
            </a:r>
            <a:r>
              <a:rPr lang="fr-FR" sz="1050" b="1" i="1" dirty="0"/>
              <a:t>setup.py</a:t>
            </a:r>
          </a:p>
          <a:p>
            <a:endParaRPr lang="fr-FR" sz="1050" dirty="0"/>
          </a:p>
          <a:p>
            <a:r>
              <a:rPr lang="fr-FR" sz="1050" dirty="0"/>
              <a:t>La seconde méthode n'est pas bien plus difficile mais elle peut se révéler plus puissante à l'usage. Cette fois, nous allons créer un fichier setup.py qui se charge de créer l'exécutable de notre programme.</a:t>
            </a:r>
          </a:p>
          <a:p>
            <a:endParaRPr lang="fr-FR" sz="1050" dirty="0"/>
          </a:p>
          <a:p>
            <a:r>
              <a:rPr lang="fr-FR" sz="105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1778173"/>
            <a:ext cx="3842795" cy="1869743"/>
          </a:xfrm>
          <a:prstGeom prst="rect">
            <a:avLst/>
          </a:prstGeom>
          <a:solidFill>
            <a:schemeClr val="tx1"/>
          </a:solidFill>
        </p:spPr>
        <p:txBody>
          <a:bodyPr wrap="square" rtlCol="0">
            <a:spAutoFit/>
          </a:bodyPr>
          <a:lstStyle/>
          <a:p>
            <a:r>
              <a:rPr lang="fr-FR" sz="1050" dirty="0">
                <a:solidFill>
                  <a:schemeClr val="bg1"/>
                </a:solidFill>
              </a:rPr>
              <a:t>"""Fichier d'installation de notre script salut.py."""</a:t>
            </a:r>
          </a:p>
          <a:p>
            <a:endParaRPr lang="fr-FR" sz="1050" dirty="0">
              <a:solidFill>
                <a:schemeClr val="bg1"/>
              </a:solidFill>
            </a:endParaRPr>
          </a:p>
          <a:p>
            <a:r>
              <a:rPr lang="fr-FR" sz="1050" dirty="0">
                <a:solidFill>
                  <a:schemeClr val="bg1"/>
                </a:solidFill>
              </a:rPr>
              <a:t>from cx_Freeze import setup, Executable</a:t>
            </a:r>
          </a:p>
          <a:p>
            <a:endParaRPr lang="fr-FR" sz="1050" dirty="0">
              <a:solidFill>
                <a:schemeClr val="bg1"/>
              </a:solidFill>
            </a:endParaRPr>
          </a:p>
          <a:p>
            <a:r>
              <a:rPr lang="fr-FR" sz="1050" dirty="0">
                <a:solidFill>
                  <a:schemeClr val="bg1"/>
                </a:solidFill>
              </a:rPr>
              <a:t># On appelle la fonction setup</a:t>
            </a:r>
          </a:p>
          <a:p>
            <a:r>
              <a:rPr lang="fr-FR" sz="1050" dirty="0">
                <a:solidFill>
                  <a:schemeClr val="bg1"/>
                </a:solidFill>
              </a:rPr>
              <a:t>setup(</a:t>
            </a:r>
          </a:p>
          <a:p>
            <a:r>
              <a:rPr lang="fr-FR" sz="1050" dirty="0">
                <a:solidFill>
                  <a:schemeClr val="bg1"/>
                </a:solidFill>
              </a:rPr>
              <a:t>    name = "salut",</a:t>
            </a:r>
          </a:p>
          <a:p>
            <a:r>
              <a:rPr lang="fr-FR" sz="1050" dirty="0">
                <a:solidFill>
                  <a:schemeClr val="bg1"/>
                </a:solidFill>
              </a:rPr>
              <a:t>    version = "0.1",</a:t>
            </a:r>
          </a:p>
          <a:p>
            <a:r>
              <a:rPr lang="fr-FR" sz="1050" dirty="0">
                <a:solidFill>
                  <a:schemeClr val="bg1"/>
                </a:solidFill>
              </a:rPr>
              <a:t>    description = "Ce programme vous dit bonjour",</a:t>
            </a:r>
          </a:p>
          <a:p>
            <a:r>
              <a:rPr lang="fr-FR" sz="1050" dirty="0">
                <a:solidFill>
                  <a:schemeClr val="bg1"/>
                </a:solidFill>
              </a:rPr>
              <a:t>    executables = [Executable("salut.py")],</a:t>
            </a:r>
          </a:p>
          <a:p>
            <a:r>
              <a:rPr lang="fr-FR" sz="105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031325"/>
          </a:xfrm>
          <a:prstGeom prst="rect">
            <a:avLst/>
          </a:prstGeom>
          <a:noFill/>
        </p:spPr>
        <p:txBody>
          <a:bodyPr wrap="square" rtlCol="0">
            <a:spAutoFit/>
          </a:bodyPr>
          <a:lstStyle/>
          <a:p>
            <a:r>
              <a:rPr lang="fr-FR" sz="1050" dirty="0"/>
              <a:t>Tout tient dans l'appel à la fonction </a:t>
            </a:r>
            <a:r>
              <a:rPr lang="fr-FR" sz="1050" dirty="0">
                <a:highlight>
                  <a:srgbClr val="C0C0C0"/>
                </a:highlight>
              </a:rPr>
              <a:t>setup</a:t>
            </a:r>
            <a:r>
              <a:rPr lang="fr-FR" sz="1050" dirty="0"/>
              <a:t>. Elle possède plusieurs arguments nommés :</a:t>
            </a:r>
          </a:p>
          <a:p>
            <a:endParaRPr lang="fr-FR" sz="1050" dirty="0"/>
          </a:p>
          <a:p>
            <a:pPr marL="171450" indent="-171450">
              <a:buFont typeface="Arial" panose="020B0604020202020204" pitchFamily="34" charset="0"/>
              <a:buChar char="•"/>
            </a:pPr>
            <a:r>
              <a:rPr lang="fr-FR" sz="1050" dirty="0">
                <a:highlight>
                  <a:srgbClr val="C0C0C0"/>
                </a:highlight>
              </a:rPr>
              <a:t>name</a:t>
            </a:r>
            <a:r>
              <a:rPr lang="fr-FR" sz="1050" dirty="0"/>
              <a:t>: le nom de notre futur programme.</a:t>
            </a:r>
          </a:p>
          <a:p>
            <a:pPr marL="171450" indent="-171450">
              <a:buFont typeface="Arial" panose="020B0604020202020204" pitchFamily="34" charset="0"/>
              <a:buChar char="•"/>
            </a:pPr>
            <a:r>
              <a:rPr lang="fr-FR" sz="1050" dirty="0">
                <a:highlight>
                  <a:srgbClr val="C0C0C0"/>
                </a:highlight>
              </a:rPr>
              <a:t>version</a:t>
            </a:r>
            <a:r>
              <a:rPr lang="fr-FR" sz="1050" dirty="0"/>
              <a:t>: sa version.</a:t>
            </a:r>
          </a:p>
          <a:p>
            <a:pPr marL="171450" indent="-171450">
              <a:buFont typeface="Arial" panose="020B0604020202020204" pitchFamily="34" charset="0"/>
              <a:buChar char="•"/>
            </a:pPr>
            <a:r>
              <a:rPr lang="fr-FR" sz="1050" dirty="0">
                <a:highlight>
                  <a:srgbClr val="C0C0C0"/>
                </a:highlight>
              </a:rPr>
              <a:t>description</a:t>
            </a:r>
            <a:r>
              <a:rPr lang="fr-FR" sz="1050" dirty="0"/>
              <a:t>: sa description.</a:t>
            </a:r>
          </a:p>
          <a:p>
            <a:pPr marL="171450" indent="-171450">
              <a:buFont typeface="Arial" panose="020B0604020202020204" pitchFamily="34" charset="0"/>
              <a:buChar char="•"/>
            </a:pPr>
            <a:r>
              <a:rPr lang="fr-FR" sz="1050" dirty="0">
                <a:highlight>
                  <a:srgbClr val="C0C0C0"/>
                </a:highlight>
              </a:rPr>
              <a:t>executables</a:t>
            </a:r>
            <a:r>
              <a:rPr lang="fr-FR" sz="1050" dirty="0"/>
              <a:t>: une liste contenant des objets de type </a:t>
            </a:r>
            <a:r>
              <a:rPr lang="fr-FR" sz="1050" dirty="0">
                <a:highlight>
                  <a:srgbClr val="C0C0C0"/>
                </a:highlight>
              </a:rPr>
              <a:t>Executable</a:t>
            </a:r>
            <a:r>
              <a:rPr lang="fr-FR" sz="1050" dirty="0"/>
              <a:t>, type que vous importez de </a:t>
            </a:r>
            <a:r>
              <a:rPr lang="fr-FR" sz="1050" dirty="0">
                <a:highlight>
                  <a:srgbClr val="C0C0C0"/>
                </a:highlight>
              </a:rPr>
              <a:t>cx_Freeze</a:t>
            </a:r>
            <a:r>
              <a:rPr lang="fr-FR" sz="1050" dirty="0"/>
              <a:t>. Pour se construire, celui-ci prend en paramètre le chemin du fichier </a:t>
            </a:r>
            <a:r>
              <a:rPr lang="fr-FR" sz="1050" dirty="0">
                <a:highlight>
                  <a:srgbClr val="C0C0C0"/>
                </a:highlight>
              </a:rPr>
              <a:t>.py</a:t>
            </a:r>
            <a:r>
              <a:rPr lang="fr-FR" sz="1050" dirty="0"/>
              <a:t>(ici, c'est notre fichier </a:t>
            </a:r>
            <a:r>
              <a:rPr lang="fr-FR" sz="1050" dirty="0">
                <a:highlight>
                  <a:srgbClr val="C0C0C0"/>
                </a:highlight>
              </a:rPr>
              <a:t>salut.py</a:t>
            </a:r>
            <a:r>
              <a:rPr lang="fr-FR" sz="1050" dirty="0"/>
              <a:t>).</a:t>
            </a:r>
          </a:p>
          <a:p>
            <a:endParaRPr lang="fr-FR" sz="1050" dirty="0"/>
          </a:p>
          <a:p>
            <a:r>
              <a:rPr lang="fr-FR" sz="1050" dirty="0"/>
              <a:t>Maintenant, pour créer votre exécutable, vous lancez </a:t>
            </a:r>
            <a:r>
              <a:rPr lang="fr-FR" sz="1050" dirty="0">
                <a:highlight>
                  <a:srgbClr val="C0C0C0"/>
                </a:highlight>
              </a:rPr>
              <a:t>setup.py</a:t>
            </a:r>
            <a:r>
              <a:rPr lang="fr-FR" sz="1050" dirty="0"/>
              <a:t> en lui passant en paramètre la commande </a:t>
            </a:r>
            <a:r>
              <a:rPr lang="fr-FR" sz="1050" dirty="0">
                <a:highlight>
                  <a:srgbClr val="C0C0C0"/>
                </a:highlight>
              </a:rPr>
              <a:t>build</a:t>
            </a:r>
            <a:r>
              <a:rPr lang="fr-FR" sz="1050" dirty="0"/>
              <a:t>.</a:t>
            </a:r>
          </a:p>
          <a:p>
            <a:endParaRPr lang="fr-FR" sz="1050" dirty="0"/>
          </a:p>
          <a:p>
            <a:r>
              <a:rPr lang="fr-FR" sz="1050" dirty="0"/>
              <a:t>Sur Windows, dans la ligne de commande :</a:t>
            </a:r>
            <a:r>
              <a:rPr lang="fr-FR" sz="1050" dirty="0">
                <a:highlight>
                  <a:srgbClr val="C0C0C0"/>
                </a:highlight>
              </a:rPr>
              <a:t>C:\python34\python.exe setup.py build.</a:t>
            </a:r>
          </a:p>
          <a:p>
            <a:endParaRPr lang="fr-FR" sz="1050" dirty="0"/>
          </a:p>
          <a:p>
            <a:r>
              <a:rPr lang="fr-FR" sz="1050" dirty="0"/>
              <a:t>Et sur Linux :$ </a:t>
            </a:r>
            <a:r>
              <a:rPr lang="fr-FR" sz="105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577081"/>
          </a:xfrm>
          <a:prstGeom prst="rect">
            <a:avLst/>
          </a:prstGeom>
          <a:noFill/>
        </p:spPr>
        <p:txBody>
          <a:bodyPr wrap="square" rtlCol="0">
            <a:spAutoFit/>
          </a:bodyPr>
          <a:lstStyle/>
          <a:p>
            <a:r>
              <a:rPr lang="fr-FR" sz="1050" b="1" dirty="0"/>
              <a:t>Pour conclure</a:t>
            </a:r>
          </a:p>
          <a:p>
            <a:endParaRPr lang="fr-FR" sz="1050" b="1" dirty="0"/>
          </a:p>
          <a:p>
            <a:r>
              <a:rPr lang="fr-FR" sz="105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546577"/>
          </a:xfrm>
          <a:prstGeom prst="rect">
            <a:avLst/>
          </a:prstGeom>
          <a:noFill/>
        </p:spPr>
        <p:txBody>
          <a:bodyPr wrap="square" rtlCol="0">
            <a:spAutoFit/>
          </a:bodyPr>
          <a:lstStyle/>
          <a:p>
            <a:r>
              <a:rPr lang="fr-FR" sz="1050" b="1" dirty="0"/>
              <a:t>En résumé</a:t>
            </a:r>
          </a:p>
          <a:p>
            <a:endParaRPr lang="fr-FR" sz="1050" b="1" dirty="0"/>
          </a:p>
          <a:p>
            <a:pPr marL="171450" indent="-171450">
              <a:buFont typeface="Arial" panose="020B0604020202020204" pitchFamily="34" charset="0"/>
              <a:buChar char="•"/>
            </a:pPr>
            <a:r>
              <a:rPr lang="fr-FR" sz="1050" dirty="0"/>
              <a:t>cx_Freeze est un outil permettant de créer des programmes Python standalone.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cx_Freeze installe un script qui permet de créer nos programmes standalone très rapidement.</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900246"/>
          </a:xfrm>
          <a:prstGeom prst="rect">
            <a:avLst/>
          </a:prstGeom>
          <a:noFill/>
        </p:spPr>
        <p:txBody>
          <a:bodyPr wrap="square" rtlCol="0">
            <a:spAutoFit/>
          </a:bodyPr>
          <a:lstStyle/>
          <a:p>
            <a:r>
              <a:rPr lang="fr-FR" sz="1050" dirty="0"/>
              <a:t>Installer FBS</a:t>
            </a:r>
          </a:p>
          <a:p>
            <a:r>
              <a:rPr lang="fr-FR" sz="1050" dirty="0"/>
              <a:t>Dans </a:t>
            </a:r>
            <a:r>
              <a:rPr lang="fr-FR" sz="1050" dirty="0" err="1"/>
              <a:t>PyCharm</a:t>
            </a:r>
            <a:r>
              <a:rPr lang="fr-FR" sz="1050" dirty="0"/>
              <a:t>:</a:t>
            </a:r>
          </a:p>
          <a:p>
            <a:r>
              <a:rPr lang="fr-FR" sz="1050" dirty="0"/>
              <a:t>	File -&gt; Settings -&gt; Python Interpréter</a:t>
            </a:r>
          </a:p>
          <a:p>
            <a:r>
              <a:rPr lang="fr-FR" sz="1050" dirty="0"/>
              <a:t>	Cliquer sur le + à gauche de l’écran puis chercher fbs sélectionner install package.</a:t>
            </a:r>
          </a:p>
          <a:p>
            <a:r>
              <a:rPr lang="fr-FR" sz="105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15498"/>
          </a:xfrm>
          <a:prstGeom prst="rect">
            <a:avLst/>
          </a:prstGeom>
          <a:solidFill>
            <a:schemeClr val="tx1"/>
          </a:solidFill>
        </p:spPr>
        <p:txBody>
          <a:bodyPr wrap="square" rtlCol="0">
            <a:spAutoFit/>
          </a:bodyPr>
          <a:lstStyle/>
          <a:p>
            <a:r>
              <a:rPr lang="fr-FR" sz="1050" dirty="0">
                <a:solidFill>
                  <a:schemeClr val="bg1"/>
                </a:solidFill>
              </a:rPr>
              <a:t>source ~/venv/Scripts/activate</a:t>
            </a:r>
          </a:p>
          <a:p>
            <a:endParaRPr lang="fr-FR" sz="105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 et cmder.</a:t>
            </a:r>
          </a:p>
          <a:p>
            <a:pPr marL="285750" indent="-285750">
              <a:buFont typeface="Arial" panose="020B0604020202020204" pitchFamily="34" charset="0"/>
              <a:buChar char="•"/>
            </a:pPr>
            <a:r>
              <a:rPr lang="fr-FR" sz="105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253916"/>
          </a:xfrm>
          <a:prstGeom prst="rect">
            <a:avLst/>
          </a:prstGeom>
          <a:noFill/>
        </p:spPr>
        <p:txBody>
          <a:bodyPr wrap="square" rtlCol="0">
            <a:spAutoFit/>
          </a:bodyPr>
          <a:lstStyle/>
          <a:p>
            <a:pPr marL="285750" indent="-285750">
              <a:buFont typeface="Arial" panose="020B0604020202020204" pitchFamily="34" charset="0"/>
              <a:buChar char="•"/>
            </a:pPr>
            <a:r>
              <a:rPr lang="fr-FR" sz="105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192908"/>
          </a:xfrm>
          <a:prstGeom prst="rect">
            <a:avLst/>
          </a:prstGeom>
          <a:solidFill>
            <a:schemeClr val="tx1"/>
          </a:solidFill>
        </p:spPr>
        <p:txBody>
          <a:bodyPr wrap="square" rtlCol="0">
            <a:spAutoFit/>
          </a:bodyPr>
          <a:lstStyle/>
          <a:p>
            <a:r>
              <a:rPr lang="fr-FR" sz="1050" dirty="0">
                <a:solidFill>
                  <a:schemeClr val="bg1"/>
                </a:solidFill>
              </a:rPr>
              <a:t>(venv) MOTTIER LUCIE@DESKTOP-23A2N2I ~/Documents/GitHub/DemoFBS (master) </a:t>
            </a:r>
          </a:p>
          <a:p>
            <a:r>
              <a:rPr lang="el-GR" sz="1050" dirty="0">
                <a:solidFill>
                  <a:schemeClr val="bg1"/>
                </a:solidFill>
              </a:rPr>
              <a:t>λ </a:t>
            </a:r>
            <a:r>
              <a:rPr lang="fr-FR" sz="1050" dirty="0">
                <a:solidFill>
                  <a:schemeClr val="bg1"/>
                </a:solidFill>
              </a:rPr>
              <a:t>fbs startproject                                                                      </a:t>
            </a:r>
          </a:p>
          <a:p>
            <a:r>
              <a:rPr lang="fr-FR" sz="1050" dirty="0">
                <a:solidFill>
                  <a:schemeClr val="bg1"/>
                </a:solidFill>
              </a:rPr>
              <a:t>App name [MyApp] : Demo                                                                 </a:t>
            </a:r>
          </a:p>
          <a:p>
            <a:r>
              <a:rPr lang="fr-FR" sz="1050" dirty="0">
                <a:solidFill>
                  <a:schemeClr val="bg1"/>
                </a:solidFill>
              </a:rPr>
              <a:t>Author [Palleau Julien] : juju                                                 </a:t>
            </a:r>
          </a:p>
          <a:p>
            <a:r>
              <a:rPr lang="fr-FR" sz="1050" dirty="0">
                <a:solidFill>
                  <a:schemeClr val="bg1"/>
                </a:solidFill>
              </a:rPr>
              <a:t>Mac bundle identifier (eg. com.julien.demo, optional):                                  </a:t>
            </a:r>
          </a:p>
          <a:p>
            <a:r>
              <a:rPr lang="fr-FR" sz="1050" dirty="0">
                <a:solidFill>
                  <a:schemeClr val="bg1"/>
                </a:solidFill>
              </a:rPr>
              <a:t>                                                                                        </a:t>
            </a:r>
          </a:p>
          <a:p>
            <a:r>
              <a:rPr lang="fr-FR" sz="1050" dirty="0">
                <a:solidFill>
                  <a:schemeClr val="bg1"/>
                </a:solidFill>
              </a:rPr>
              <a:t>Created the src/ directory. If you have PySide2 installed, you can now                  </a:t>
            </a:r>
          </a:p>
          <a:p>
            <a:r>
              <a:rPr lang="fr-FR" sz="1050" dirty="0">
                <a:solidFill>
                  <a:schemeClr val="bg1"/>
                </a:solidFill>
              </a:rPr>
              <a:t>do:                                                                                     </a:t>
            </a:r>
          </a:p>
          <a:p>
            <a:r>
              <a:rPr lang="fr-FR" sz="1050" dirty="0">
                <a:solidFill>
                  <a:schemeClr val="bg1"/>
                </a:solidFill>
              </a:rPr>
              <a:t>                                                                                        </a:t>
            </a:r>
          </a:p>
          <a:p>
            <a:r>
              <a:rPr lang="fr-FR" sz="1050" dirty="0">
                <a:solidFill>
                  <a:schemeClr val="bg1"/>
                </a:solidFill>
              </a:rPr>
              <a:t>    fbs run</a:t>
            </a:r>
          </a:p>
          <a:p>
            <a:r>
              <a:rPr lang="fr-FR" sz="1050" dirty="0">
                <a:solidFill>
                  <a:schemeClr val="bg1"/>
                </a:solidFill>
              </a:rPr>
              <a:t>Created </a:t>
            </a:r>
          </a:p>
          <a:p>
            <a:endParaRPr lang="fr-FR" sz="1050" dirty="0">
              <a:solidFill>
                <a:schemeClr val="bg1"/>
              </a:solidFill>
            </a:endParaRPr>
          </a:p>
          <a:p>
            <a:r>
              <a:rPr lang="fr-FR" sz="105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5110162"/>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415498"/>
          </a:xfrm>
          <a:prstGeom prst="rect">
            <a:avLst/>
          </a:prstGeom>
          <a:noFill/>
        </p:spPr>
        <p:txBody>
          <a:bodyPr wrap="square" rtlCol="0">
            <a:spAutoFit/>
          </a:bodyPr>
          <a:lstStyle/>
          <a:p>
            <a:r>
              <a:rPr lang="fr-FR" sz="1050" dirty="0"/>
              <a:t>Dans commander ou le terminal de pycharm, aller dans le répertoire de votre projet, pour l’explication j’utilise un environnement virtuel.</a:t>
            </a:r>
          </a:p>
          <a:p>
            <a:pPr marL="285750" indent="-285750">
              <a:buFont typeface="Arial" panose="020B0604020202020204" pitchFamily="34" charset="0"/>
              <a:buChar char="•"/>
            </a:pPr>
            <a:r>
              <a:rPr lang="fr-FR" sz="105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fbs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(venv)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PyInstaller/ # L’executable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fbs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a:solidFill>
                  <a:schemeClr val="bg1"/>
                </a:solidFill>
              </a:rPr>
              <a:t>Demo/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Pyinstaller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2" y="1518592"/>
            <a:ext cx="11654589" cy="1384995"/>
          </a:xfrm>
          <a:prstGeom prst="rect">
            <a:avLst/>
          </a:prstGeom>
          <a:noFill/>
        </p:spPr>
        <p:txBody>
          <a:bodyPr wrap="square" rtlCol="0">
            <a:spAutoFit/>
          </a:bodyPr>
          <a:lstStyle/>
          <a:p>
            <a:r>
              <a:rPr lang="en-US" sz="1050" dirty="0"/>
              <a:t>Install pyinstaller (in pycharm go to File, Settings, Python interpreter, then click on + and search pyinstaller and add it)</a:t>
            </a:r>
          </a:p>
          <a:p>
            <a:r>
              <a:rPr lang="en-US" sz="105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050" dirty="0"/>
              <a:t>Including the Python interpreter!</a:t>
            </a:r>
          </a:p>
          <a:p>
            <a:pPr indent="-285750">
              <a:buFont typeface="Arial" panose="020B0604020202020204" pitchFamily="34" charset="0"/>
              <a:buChar char="•"/>
            </a:pPr>
            <a:r>
              <a:rPr lang="en-US" sz="1050" dirty="0"/>
              <a:t>And puts them with your script in a single folder, or optionally in a single executable file.</a:t>
            </a:r>
          </a:p>
          <a:p>
            <a:pPr indent="-285750">
              <a:buFont typeface="Arial" panose="020B0604020202020204" pitchFamily="34" charset="0"/>
              <a:buChar char="•"/>
            </a:pPr>
            <a:r>
              <a:rPr lang="en-US" sz="105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050" dirty="0"/>
          </a:p>
          <a:p>
            <a:r>
              <a:rPr lang="en-US" sz="1050" dirty="0"/>
              <a:t> </a:t>
            </a:r>
            <a:endParaRPr lang="fr-FR" sz="1050"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1546577"/>
          </a:xfrm>
          <a:prstGeom prst="rect">
            <a:avLst/>
          </a:prstGeom>
          <a:noFill/>
        </p:spPr>
        <p:txBody>
          <a:bodyPr wrap="square" rtlCol="0">
            <a:spAutoFit/>
          </a:bodyPr>
          <a:lstStyle/>
          <a:p>
            <a:r>
              <a:rPr lang="en-US" sz="1050" dirty="0"/>
              <a:t>Two ways to bundle apps into executables with Python</a:t>
            </a:r>
          </a:p>
          <a:p>
            <a:endParaRPr lang="en-US" sz="1050" dirty="0"/>
          </a:p>
          <a:p>
            <a:r>
              <a:rPr lang="en-US" sz="1050" dirty="0"/>
              <a:t>There are two main ways to bundle your application using pyinstaller: into one folder, together with all the assets, or compressed into one file.</a:t>
            </a:r>
          </a:p>
          <a:p>
            <a:r>
              <a:rPr lang="en-US" sz="1050" dirty="0"/>
              <a:t>One folder makes everything easier.</a:t>
            </a:r>
          </a:p>
          <a:p>
            <a:r>
              <a:rPr lang="en-US" sz="105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050" dirty="0"/>
              <a:t>The official documentation does a good job explaining the difference in depth:</a:t>
            </a:r>
          </a:p>
          <a:p>
            <a:pPr marL="285750" indent="-285750">
              <a:buFont typeface="Wingdings" panose="05000000000000000000" pitchFamily="2" charset="2"/>
              <a:buChar char="§"/>
            </a:pPr>
            <a:r>
              <a:rPr lang="en-US" sz="1050" dirty="0">
                <a:hlinkClick r:id="rId2"/>
              </a:rPr>
              <a:t>The one folder docs</a:t>
            </a:r>
            <a:endParaRPr lang="en-US" sz="1050" dirty="0"/>
          </a:p>
          <a:p>
            <a:pPr marL="285750" indent="-285750">
              <a:buFont typeface="Wingdings" panose="05000000000000000000" pitchFamily="2" charset="2"/>
              <a:buChar char="§"/>
            </a:pPr>
            <a:r>
              <a:rPr lang="en-US" sz="1050" dirty="0">
                <a:hlinkClick r:id="rId3"/>
              </a:rPr>
              <a:t>The one file docs</a:t>
            </a:r>
            <a:r>
              <a:rPr lang="en-US" sz="1050" dirty="0"/>
              <a:t> </a:t>
            </a:r>
            <a:endParaRPr lang="fr-FR" sz="1050" dirty="0"/>
          </a:p>
        </p:txBody>
      </p:sp>
    </p:spTree>
    <p:extLst>
      <p:ext uri="{BB962C8B-B14F-4D97-AF65-F5344CB8AC3E}">
        <p14:creationId xmlns:p14="http://schemas.microsoft.com/office/powerpoint/2010/main" val="58838651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253916"/>
          </a:xfrm>
          <a:prstGeom prst="rect">
            <a:avLst/>
          </a:prstGeom>
          <a:noFill/>
        </p:spPr>
        <p:txBody>
          <a:bodyPr wrap="square" rtlCol="0">
            <a:spAutoFit/>
          </a:bodyPr>
          <a:lstStyle/>
          <a:p>
            <a:r>
              <a:rPr lang="en-US" sz="1050" dirty="0"/>
              <a:t>Open a terminal in PyCharm and run </a:t>
            </a:r>
            <a:r>
              <a:rPr lang="en-US" sz="1050" b="1" dirty="0"/>
              <a:t>pyinstaller test.py --onefile</a:t>
            </a:r>
            <a:r>
              <a:rPr lang="en-US" sz="1050" dirty="0"/>
              <a:t>.</a:t>
            </a:r>
          </a:p>
        </p:txBody>
      </p:sp>
    </p:spTree>
    <p:extLst>
      <p:ext uri="{BB962C8B-B14F-4D97-AF65-F5344CB8AC3E}">
        <p14:creationId xmlns:p14="http://schemas.microsoft.com/office/powerpoint/2010/main" val="420888256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794</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061829"/>
          </a:xfrm>
          <a:prstGeom prst="rect">
            <a:avLst/>
          </a:prstGeom>
          <a:noFill/>
        </p:spPr>
        <p:txBody>
          <a:bodyPr wrap="square" rtlCol="0">
            <a:spAutoFit/>
          </a:bodyPr>
          <a:lstStyle/>
          <a:p>
            <a:r>
              <a:rPr lang="en-US" sz="1050" dirty="0"/>
              <a:t>First thing to do is to import 2 packages:</a:t>
            </a:r>
          </a:p>
          <a:p>
            <a:r>
              <a:rPr lang="en-US" sz="1050" dirty="0"/>
              <a:t>import sys</a:t>
            </a:r>
          </a:p>
          <a:p>
            <a:r>
              <a:rPr lang="en-US" sz="1050" dirty="0"/>
              <a:t>from os import path </a:t>
            </a:r>
          </a:p>
          <a:p>
            <a:endParaRPr lang="en-US" sz="1050" dirty="0"/>
          </a:p>
          <a:p>
            <a:r>
              <a:rPr lang="en-US" sz="1050" dirty="0"/>
              <a:t>So below is an example of what I did for Snake game:</a:t>
            </a:r>
          </a:p>
          <a:p>
            <a:endParaRPr lang="fr-FR" sz="105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15498"/>
            </a:xfrm>
            <a:prstGeom prst="rect">
              <a:avLst/>
            </a:prstGeom>
            <a:noFill/>
          </p:spPr>
          <p:txBody>
            <a:bodyPr wrap="square" rtlCol="0">
              <a:spAutoFit/>
            </a:bodyPr>
            <a:lstStyle/>
            <a:p>
              <a:r>
                <a:rPr lang="en-US" sz="1050" dirty="0"/>
                <a:t>MEIPASS is the variable we get in our system that tells you where the bundle is.</a:t>
              </a:r>
            </a:p>
            <a:p>
              <a:endParaRPr lang="fr-FR" sz="105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577790"/>
              <a:ext cx="1707350" cy="69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15498"/>
            </a:xfrm>
            <a:prstGeom prst="rect">
              <a:avLst/>
            </a:prstGeom>
            <a:noFill/>
          </p:spPr>
          <p:txBody>
            <a:bodyPr wrap="square" rtlCol="0">
              <a:spAutoFit/>
            </a:bodyPr>
            <a:lstStyle/>
            <a:p>
              <a:r>
                <a:rPr lang="en-US" sz="1050" dirty="0"/>
                <a:t>This is the path to snake and food images.</a:t>
              </a:r>
            </a:p>
            <a:p>
              <a:endParaRPr lang="fr-FR" sz="105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54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577081"/>
            </a:xfrm>
            <a:prstGeom prst="rect">
              <a:avLst/>
            </a:prstGeom>
            <a:noFill/>
          </p:spPr>
          <p:txBody>
            <a:bodyPr wrap="square" rtlCol="0">
              <a:spAutoFit/>
            </a:bodyPr>
            <a:lstStyle/>
            <a:p>
              <a:r>
                <a:rPr lang="en-US" sz="1050" dirty="0"/>
                <a:t>This is a default value in case MEIPASS is not there, which is the case when you run the script from pycharm. So, your script can be turned into an executable or run from pycharm</a:t>
              </a:r>
            </a:p>
            <a:p>
              <a:endParaRPr lang="fr-FR" sz="105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738664"/>
            </a:xfrm>
            <a:prstGeom prst="rect">
              <a:avLst/>
            </a:prstGeom>
            <a:noFill/>
          </p:spPr>
          <p:txBody>
            <a:bodyPr wrap="square" rtlCol="0">
              <a:spAutoFit/>
            </a:bodyPr>
            <a:lstStyle/>
            <a:p>
              <a:r>
                <a:rPr lang="en-US" sz="1050" dirty="0"/>
                <a:t>We are copying the content of the assets folder and paste them into a directory inside our bundle folder. It’s going to create an assets folder into our bundle folder and pull out the contents inside there.</a:t>
              </a:r>
            </a:p>
            <a:p>
              <a:endParaRPr lang="fr-FR" sz="105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38664"/>
          </a:xfrm>
          <a:prstGeom prst="rect">
            <a:avLst/>
          </a:prstGeom>
          <a:noFill/>
        </p:spPr>
        <p:txBody>
          <a:bodyPr wrap="square" rtlCol="0">
            <a:spAutoFit/>
          </a:bodyPr>
          <a:lstStyle/>
          <a:p>
            <a:r>
              <a:rPr lang="en-US" sz="1050" dirty="0"/>
              <a:t>-windowed option open the game without opening a terminal window in addition of the game. To make it short with this option you only get the game on your screen.</a:t>
            </a:r>
          </a:p>
          <a:p>
            <a:r>
              <a:rPr lang="en-US" sz="1050" dirty="0"/>
              <a:t>In addition if there is an error when launching the application you’ll get a native error window telling you that there was an error.</a:t>
            </a:r>
            <a:endParaRPr lang="fr-FR" sz="1050" dirty="0"/>
          </a:p>
        </p:txBody>
      </p:sp>
    </p:spTree>
    <p:extLst>
      <p:ext uri="{BB962C8B-B14F-4D97-AF65-F5344CB8AC3E}">
        <p14:creationId xmlns:p14="http://schemas.microsoft.com/office/powerpoint/2010/main" val="208971605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4778231"/>
          </a:xfrm>
          <a:prstGeom prst="rect">
            <a:avLst/>
          </a:prstGeom>
          <a:noFill/>
        </p:spPr>
        <p:txBody>
          <a:bodyPr wrap="square" rtlCol="0">
            <a:spAutoFit/>
          </a:bodyPr>
          <a:lstStyle/>
          <a:p>
            <a:r>
              <a:rPr lang="en-US" sz="1050" dirty="0"/>
              <a:t>When things go wrong</a:t>
            </a:r>
          </a:p>
          <a:p>
            <a:r>
              <a:rPr lang="en-US" sz="1050" dirty="0"/>
              <a:t>Pyinstaller has a lengthy section of their documentation detailing what to do when things go wrong:</a:t>
            </a:r>
            <a:r>
              <a:rPr lang="fr-FR" sz="1050" dirty="0">
                <a:hlinkClick r:id="rId3"/>
              </a:rPr>
              <a:t>https://pyinstaller.readthedocs.io/en/stable/when-things-go-wrong.html</a:t>
            </a:r>
            <a:endParaRPr lang="fr-FR" sz="1050" dirty="0"/>
          </a:p>
          <a:p>
            <a:endParaRPr lang="fr-FR" sz="1050" dirty="0"/>
          </a:p>
          <a:p>
            <a:r>
              <a:rPr lang="en-US" sz="1050" dirty="0"/>
              <a:t> In addition to that, I'd like to give you some practical tips.</a:t>
            </a:r>
          </a:p>
          <a:p>
            <a:r>
              <a:rPr lang="en-US" sz="1050" dirty="0"/>
              <a:t>Keeping the Windows console when an error happens</a:t>
            </a:r>
          </a:p>
          <a:p>
            <a:endParaRPr lang="en-US" sz="1050" dirty="0"/>
          </a:p>
          <a:p>
            <a:r>
              <a:rPr lang="en-US" sz="1050" dirty="0"/>
              <a:t>By default, the Windows console will automatically close when the application crashes. This can make it really difficult to see an error that's printed out there.</a:t>
            </a:r>
          </a:p>
          <a:p>
            <a:endParaRPr lang="en-US" sz="1050" dirty="0"/>
          </a:p>
          <a:p>
            <a:r>
              <a:rPr lang="en-US" sz="105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050" dirty="0"/>
          </a:p>
          <a:p>
            <a:r>
              <a:rPr lang="en-US" sz="1050" dirty="0"/>
              <a:t>Like this:</a:t>
            </a:r>
          </a:p>
          <a:p>
            <a:endParaRPr lang="en-US" sz="1050" dirty="0"/>
          </a:p>
          <a:p>
            <a:r>
              <a:rPr lang="en-US" sz="1050" dirty="0"/>
              <a:t>    try:</a:t>
            </a:r>
          </a:p>
          <a:p>
            <a:r>
              <a:rPr lang="en-US" sz="1050" dirty="0"/>
              <a:t>        root = </a:t>
            </a:r>
            <a:r>
              <a:rPr lang="en-US" sz="1050" dirty="0" err="1"/>
              <a:t>tk.Tk</a:t>
            </a:r>
            <a:r>
              <a:rPr lang="en-US" sz="1050" dirty="0"/>
              <a:t>()</a:t>
            </a:r>
          </a:p>
          <a:p>
            <a:r>
              <a:rPr lang="en-US" sz="1050" dirty="0"/>
              <a:t>        </a:t>
            </a:r>
            <a:r>
              <a:rPr lang="en-US" sz="1050" dirty="0" err="1"/>
              <a:t>root.title</a:t>
            </a:r>
            <a:r>
              <a:rPr lang="en-US" sz="1050" dirty="0"/>
              <a:t>("Snake")</a:t>
            </a:r>
          </a:p>
          <a:p>
            <a:r>
              <a:rPr lang="en-US" sz="1050" dirty="0"/>
              <a:t>        </a:t>
            </a:r>
            <a:r>
              <a:rPr lang="en-US" sz="1050" dirty="0" err="1"/>
              <a:t>root.resizable</a:t>
            </a:r>
            <a:r>
              <a:rPr lang="en-US" sz="1050" dirty="0"/>
              <a:t>(False, False)</a:t>
            </a:r>
          </a:p>
          <a:p>
            <a:r>
              <a:rPr lang="en-US" sz="1050" dirty="0"/>
              <a:t>     </a:t>
            </a:r>
          </a:p>
          <a:p>
            <a:r>
              <a:rPr lang="en-US" sz="1050" dirty="0"/>
              <a:t>        board = Snake()</a:t>
            </a:r>
          </a:p>
          <a:p>
            <a:r>
              <a:rPr lang="en-US" sz="1050" dirty="0"/>
              <a:t>        </a:t>
            </a:r>
            <a:r>
              <a:rPr lang="en-US" sz="1050" dirty="0" err="1"/>
              <a:t>board.pack</a:t>
            </a:r>
            <a:r>
              <a:rPr lang="en-US" sz="1050" dirty="0"/>
              <a:t>()</a:t>
            </a:r>
          </a:p>
          <a:p>
            <a:r>
              <a:rPr lang="en-US" sz="1050" dirty="0"/>
              <a:t>     </a:t>
            </a:r>
          </a:p>
          <a:p>
            <a:r>
              <a:rPr lang="en-US" sz="1050" dirty="0"/>
              <a:t>     </a:t>
            </a:r>
          </a:p>
          <a:p>
            <a:r>
              <a:rPr lang="en-US" sz="1050" dirty="0"/>
              <a:t>        </a:t>
            </a:r>
            <a:r>
              <a:rPr lang="en-US" sz="1050" dirty="0" err="1"/>
              <a:t>root.mainloop</a:t>
            </a:r>
            <a:r>
              <a:rPr lang="en-US" sz="1050" dirty="0"/>
              <a:t>()</a:t>
            </a:r>
          </a:p>
          <a:p>
            <a:r>
              <a:rPr lang="en-US" sz="1050" dirty="0"/>
              <a:t>    except:</a:t>
            </a:r>
          </a:p>
          <a:p>
            <a:r>
              <a:rPr lang="en-US" sz="1050" dirty="0"/>
              <a:t>        import traceback</a:t>
            </a:r>
          </a:p>
          <a:p>
            <a:r>
              <a:rPr lang="en-US" sz="1050" dirty="0"/>
              <a:t>        </a:t>
            </a:r>
            <a:r>
              <a:rPr lang="en-US" sz="1050" dirty="0" err="1"/>
              <a:t>traceback.print_exc</a:t>
            </a:r>
            <a:r>
              <a:rPr lang="en-US" sz="1050" dirty="0"/>
              <a:t>()</a:t>
            </a:r>
          </a:p>
          <a:p>
            <a:r>
              <a:rPr lang="en-US" sz="1050" dirty="0"/>
              <a:t>        input("Press Enter to end...")</a:t>
            </a:r>
          </a:p>
          <a:p>
            <a:endParaRPr lang="en-US" sz="1050" dirty="0"/>
          </a:p>
          <a:p>
            <a:r>
              <a:rPr lang="en-US" sz="1050" dirty="0"/>
              <a:t>The last few lines in the except block are important, as they'll allow you to see what the original exception was!</a:t>
            </a:r>
            <a:endParaRPr lang="fr-FR" sz="105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253916"/>
          </a:xfrm>
          <a:prstGeom prst="rect">
            <a:avLst/>
          </a:prstGeom>
          <a:noFill/>
        </p:spPr>
        <p:txBody>
          <a:bodyPr wrap="square" rtlCol="0">
            <a:spAutoFit/>
          </a:bodyPr>
          <a:lstStyle/>
          <a:p>
            <a:r>
              <a:rPr lang="en-US" sz="1050" dirty="0"/>
              <a:t>You can go to circleci.com, which provide multiple platforms in order to package your application, however it is not free!</a:t>
            </a:r>
            <a:endParaRPr lang="fr-FR" sz="1050" dirty="0"/>
          </a:p>
        </p:txBody>
      </p:sp>
    </p:spTree>
    <p:extLst>
      <p:ext uri="{BB962C8B-B14F-4D97-AF65-F5344CB8AC3E}">
        <p14:creationId xmlns:p14="http://schemas.microsoft.com/office/powerpoint/2010/main" val="282344669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546577"/>
          </a:xfrm>
          <a:prstGeom prst="rect">
            <a:avLst/>
          </a:prstGeom>
          <a:noFill/>
        </p:spPr>
        <p:txBody>
          <a:bodyPr wrap="square" rtlCol="0">
            <a:spAutoFit/>
          </a:bodyPr>
          <a:lstStyle/>
          <a:p>
            <a:r>
              <a:rPr lang="fr-FR" sz="1050" dirty="0"/>
              <a:t>Nous allons à présent nous intéresser à quelques bonnes pratiques de codage en Python.</a:t>
            </a:r>
          </a:p>
          <a:p>
            <a:endParaRPr lang="fr-FR" sz="1050" dirty="0"/>
          </a:p>
          <a:p>
            <a:r>
              <a:rPr lang="fr-FR" sz="1050" dirty="0"/>
              <a:t>Les conventions que nous allons voir sont, naturellement, des propositions. Vous pouvez coder en Python sans les suivre.</a:t>
            </a:r>
          </a:p>
          <a:p>
            <a:endParaRPr lang="fr-FR" sz="1050" dirty="0"/>
          </a:p>
          <a:p>
            <a:r>
              <a:rPr lang="fr-FR" sz="1050" dirty="0"/>
              <a:t>Toutefois, prenez le temps de considérer les quelques affirmations ci-dessous. Si vous vous sentez concernés, ne serait-ce que par une d'entre elles, je vous invite à lire ce chapitre :</a:t>
            </a:r>
          </a:p>
          <a:p>
            <a:endParaRPr lang="fr-FR" sz="1050" dirty="0"/>
          </a:p>
          <a:p>
            <a:pPr marL="171450" indent="-171450">
              <a:buFont typeface="Arial" panose="020B0604020202020204" pitchFamily="34" charset="0"/>
              <a:buChar char="•"/>
            </a:pPr>
            <a:r>
              <a:rPr lang="fr-FR" sz="1050" dirty="0"/>
              <a:t>Un code dont on est l'auteur peut être difficile à relire si on l'abandonne quelque temps.</a:t>
            </a:r>
          </a:p>
          <a:p>
            <a:pPr marL="171450" indent="-171450">
              <a:buFont typeface="Arial" panose="020B0604020202020204" pitchFamily="34" charset="0"/>
              <a:buChar char="•"/>
            </a:pPr>
            <a:r>
              <a:rPr lang="fr-FR" sz="1050" dirty="0"/>
              <a:t>Lire le code d'un autre développeur est toujours plus délicat.</a:t>
            </a:r>
          </a:p>
          <a:p>
            <a:pPr marL="171450" indent="-171450">
              <a:buFont typeface="Arial" panose="020B0604020202020204" pitchFamily="34" charset="0"/>
              <a:buChar char="•"/>
            </a:pPr>
            <a:r>
              <a:rPr lang="fr-FR" sz="105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546577"/>
          </a:xfrm>
          <a:prstGeom prst="rect">
            <a:avLst/>
          </a:prstGeom>
          <a:noFill/>
        </p:spPr>
        <p:txBody>
          <a:bodyPr wrap="square" rtlCol="0">
            <a:spAutoFit/>
          </a:bodyPr>
          <a:lstStyle/>
          <a:p>
            <a:r>
              <a:rPr lang="fr-FR" sz="105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050" dirty="0"/>
          </a:p>
          <a:p>
            <a:r>
              <a:rPr lang="fr-FR" sz="105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050" dirty="0"/>
          </a:p>
          <a:p>
            <a:r>
              <a:rPr lang="fr-FR" sz="105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71550"/>
            <a:ext cx="11715748" cy="5262979"/>
          </a:xfrm>
          <a:prstGeom prst="rect">
            <a:avLst/>
          </a:prstGeom>
          <a:noFill/>
        </p:spPr>
        <p:txBody>
          <a:bodyPr wrap="square" rtlCol="0">
            <a:spAutoFit/>
          </a:bodyPr>
          <a:lstStyle/>
          <a:p>
            <a:r>
              <a:rPr lang="fr-FR" sz="1050" dirty="0"/>
              <a:t>La PEP 20, intitulée The Zen of Python, nous donne des conseils très généraux sur le développement. Elle est disponible sur le site de Python.</a:t>
            </a:r>
          </a:p>
          <a:p>
            <a:endParaRPr lang="fr-FR" sz="1050" dirty="0"/>
          </a:p>
          <a:p>
            <a:r>
              <a:rPr lang="fr-FR" sz="1050" dirty="0"/>
              <a:t>Bien entendu, ce sont davantage des conseils axés sur « comment programmer en Python » mais la plupart d'entre eux peuvent s'appliquer à la programmation en général.</a:t>
            </a:r>
          </a:p>
          <a:p>
            <a:endParaRPr lang="fr-FR" sz="1050" dirty="0"/>
          </a:p>
          <a:p>
            <a:r>
              <a:rPr lang="fr-FR" sz="1050" dirty="0"/>
              <a:t>Je vous propose une traduction de cette PEP :</a:t>
            </a:r>
          </a:p>
          <a:p>
            <a:endParaRPr lang="fr-FR" sz="1050" dirty="0"/>
          </a:p>
          <a:p>
            <a:pPr marL="171450" indent="-171450">
              <a:buFont typeface="Arial" panose="020B0604020202020204" pitchFamily="34" charset="0"/>
              <a:buChar char="•"/>
            </a:pPr>
            <a:r>
              <a:rPr lang="fr-FR" sz="1050" dirty="0"/>
              <a:t>    Beautiful is better than ugly : le beau est préférable au laid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Explicit is better than implicit : l'explicite est préférable à l'implicite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Simple is better than complex : le simple est préférable au complexe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Complex is better than complicated : le complexe est préférable au compliqué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Sparse is better than dense : l'aéré est préférable au compact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Readability counts : la lisibilité compte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r>
              <a:rPr lang="fr-FR" sz="105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103493"/>
            <a:ext cx="11715748" cy="4131900"/>
          </a:xfrm>
          <a:prstGeom prst="rect">
            <a:avLst/>
          </a:prstGeom>
          <a:noFill/>
        </p:spPr>
        <p:txBody>
          <a:bodyPr wrap="square" rtlCol="0">
            <a:spAutoFit/>
          </a:bodyPr>
          <a:lstStyle/>
          <a:p>
            <a:pPr marL="171450" indent="-171450">
              <a:buFont typeface="Arial" panose="020B0604020202020204" pitchFamily="34" charset="0"/>
              <a:buChar char="•"/>
            </a:pPr>
            <a:r>
              <a:rPr lang="fr-FR" sz="105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Now is better than never : maintenant est préférable à jamais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Although never is often better than *right* now : mais jamais est parfois préférable à immédiatement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050" dirty="0"/>
          </a:p>
          <a:p>
            <a:r>
              <a:rPr lang="fr-FR" sz="1050" dirty="0"/>
              <a:t>Comme vous le voyez, c'est une liste d'aphorismes très simples. Ils donnent des idées sur le développement Python mais, en les lisant pour la première fois, vous n'y voyez sans doute que peu de conseils pratiques.</a:t>
            </a:r>
          </a:p>
          <a:p>
            <a:endParaRPr lang="fr-FR" sz="1050" dirty="0"/>
          </a:p>
          <a:p>
            <a:r>
              <a:rPr lang="fr-FR" sz="1050" dirty="0"/>
              <a:t>Cependant, cette liste est vraiment importante et peut se révéler très utile. Certaines des idées qui s'y trouvent couvrent des pans entiers de la philosophie de Python.</a:t>
            </a:r>
          </a:p>
          <a:p>
            <a:endParaRPr lang="fr-FR" sz="1050" dirty="0"/>
          </a:p>
          <a:p>
            <a:r>
              <a:rPr lang="fr-FR" sz="1050" dirty="0"/>
              <a:t>Si vous travaillez sur un projet en équipe, un autre développeur pourra contester la mise en œuvre d'un extrait de code quelconque en se basant sur l'un des aphorismes cités plus haut.</a:t>
            </a:r>
          </a:p>
          <a:p>
            <a:endParaRPr lang="fr-FR" sz="1050" dirty="0"/>
          </a:p>
          <a:p>
            <a:r>
              <a:rPr lang="fr-FR" sz="1050" dirty="0"/>
              <a:t>Quand bien même vous travailleriez seul, il est toujours préférable de comprendre et d'appliquer la philosophie d'un langage quand on l'utilise pour du développement.</a:t>
            </a:r>
          </a:p>
          <a:p>
            <a:endParaRPr lang="fr-FR" sz="1050" dirty="0"/>
          </a:p>
          <a:p>
            <a:r>
              <a:rPr lang="fr-FR" sz="105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050" dirty="0">
              <a:solidFill>
                <a:schemeClr val="bg2"/>
              </a:solidFill>
            </a:endParaRPr>
          </a:p>
          <a:p>
            <a:pPr marL="171450" indent="-171450">
              <a:buFont typeface="Arial" panose="020B0604020202020204" pitchFamily="34" charset="0"/>
              <a:buChar char="•"/>
            </a:pPr>
            <a:endParaRPr lang="fr-FR" sz="105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384995"/>
          </a:xfrm>
          <a:prstGeom prst="rect">
            <a:avLst/>
          </a:prstGeom>
          <a:noFill/>
        </p:spPr>
        <p:txBody>
          <a:bodyPr wrap="square" rtlCol="0">
            <a:spAutoFit/>
          </a:bodyPr>
          <a:lstStyle/>
          <a:p>
            <a:pPr marL="171450" indent="-171450">
              <a:buFont typeface="Arial" panose="020B0604020202020204" pitchFamily="34" charset="0"/>
              <a:buChar char="•"/>
            </a:pPr>
            <a:r>
              <a:rPr lang="fr-FR" sz="105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première nous donne des conseils très précis sur la présentation du code ;</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la seconde nous donne des conseils sur la documentation au cœur de notre code.</a:t>
            </a:r>
            <a:endParaRPr lang="fr-FR" sz="105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3647152"/>
          </a:xfrm>
          <a:prstGeom prst="rect">
            <a:avLst/>
          </a:prstGeom>
          <a:noFill/>
        </p:spPr>
        <p:txBody>
          <a:bodyPr wrap="square" rtlCol="0">
            <a:spAutoFit/>
          </a:bodyPr>
          <a:lstStyle/>
          <a:p>
            <a:r>
              <a:rPr lang="fr-FR" sz="105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050" dirty="0">
                <a:hlinkClick r:id="rId2"/>
              </a:rPr>
              <a:t>la PEP 8 sur le site de Python</a:t>
            </a:r>
            <a:r>
              <a:rPr lang="fr-FR" sz="1050" dirty="0"/>
              <a:t>.</a:t>
            </a:r>
          </a:p>
          <a:p>
            <a:endParaRPr lang="fr-FR" sz="1050" dirty="0"/>
          </a:p>
          <a:p>
            <a:r>
              <a:rPr lang="fr-FR" sz="105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050" b="1" dirty="0"/>
          </a:p>
          <a:p>
            <a:r>
              <a:rPr lang="fr-FR" sz="1050" b="1" dirty="0"/>
              <a:t>Introduction</a:t>
            </a:r>
          </a:p>
          <a:p>
            <a:endParaRPr lang="fr-FR" sz="1050" dirty="0"/>
          </a:p>
          <a:p>
            <a:r>
              <a:rPr lang="fr-FR" sz="105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050" dirty="0"/>
          </a:p>
          <a:p>
            <a:r>
              <a:rPr lang="fr-FR" sz="1050" dirty="0"/>
              <a:t>Un guide comme celui-ci parle de cohérence. La cohérence au cœur d'un projet est importante. La cohérence au sein d'une fonction ou d'un module est encore plus importante.</a:t>
            </a:r>
          </a:p>
          <a:p>
            <a:endParaRPr lang="fr-FR" sz="1050" dirty="0"/>
          </a:p>
          <a:p>
            <a:r>
              <a:rPr lang="fr-FR" sz="105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050" dirty="0"/>
          </a:p>
          <a:p>
            <a:r>
              <a:rPr lang="fr-FR" sz="1050" dirty="0"/>
              <a:t>Il y a deux bonnes raisons de ne pas respecter une règle donnée :</a:t>
            </a:r>
          </a:p>
          <a:p>
            <a:endParaRPr lang="fr-FR" sz="1050" dirty="0"/>
          </a:p>
          <a:p>
            <a:pPr marL="228600" indent="-228600">
              <a:buFont typeface="+mj-lt"/>
              <a:buAutoNum type="arabicPeriod"/>
            </a:pPr>
            <a:r>
              <a:rPr lang="fr-FR" sz="1050" dirty="0"/>
              <a:t>Quand appliquer la règle rend le code moins lisible.</a:t>
            </a:r>
          </a:p>
          <a:p>
            <a:pPr marL="228600" indent="-228600">
              <a:buFont typeface="+mj-lt"/>
              <a:buAutoNum type="arabicPeriod"/>
            </a:pPr>
            <a:endParaRPr lang="fr-FR" sz="1050" dirty="0"/>
          </a:p>
          <a:p>
            <a:pPr marL="228600" indent="-228600">
              <a:buFont typeface="+mj-lt"/>
              <a:buAutoNum type="arabicPeriod"/>
            </a:pPr>
            <a:r>
              <a:rPr lang="fr-FR" sz="1050" dirty="0"/>
              <a:t>Dans un soucis de cohérence avec du code existant qui ne respecte pas cette règle non plus. Ce cas peut se produire si vous utilisez un module ou une bibliothèque qui ne respecte pas les mêmes conventions que celles définies ici.</a:t>
            </a:r>
            <a:endParaRPr lang="fr-FR" sz="105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869743"/>
          </a:xfrm>
          <a:prstGeom prst="rect">
            <a:avLst/>
          </a:prstGeom>
          <a:noFill/>
        </p:spPr>
        <p:txBody>
          <a:bodyPr wrap="square" rtlCol="0">
            <a:spAutoFit/>
          </a:bodyPr>
          <a:lstStyle/>
          <a:p>
            <a:r>
              <a:rPr lang="fr-FR" sz="1050" dirty="0"/>
              <a:t>Forme du code</a:t>
            </a:r>
          </a:p>
          <a:p>
            <a:endParaRPr lang="fr-FR" sz="1050" dirty="0"/>
          </a:p>
          <a:p>
            <a:r>
              <a:rPr lang="fr-FR" sz="1050" dirty="0"/>
              <a:t>        Indentation : utilisez 4 espaces par niveau d'indentation.</a:t>
            </a:r>
          </a:p>
          <a:p>
            <a:endParaRPr lang="fr-FR" sz="1050" dirty="0"/>
          </a:p>
          <a:p>
            <a:r>
              <a:rPr lang="fr-FR" sz="105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050" dirty="0"/>
          </a:p>
          <a:p>
            <a:r>
              <a:rPr lang="fr-FR" sz="105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050" dirty="0"/>
          </a:p>
          <a:p>
            <a:r>
              <a:rPr lang="fr-FR" sz="1050" dirty="0"/>
              <a:t>Quand cela est possible, découpez vos lignes en utilisant des parenthèses, crochets ou accolades plutôt que l'anti-slash\.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77081"/>
          </a:xfrm>
          <a:prstGeom prst="rect">
            <a:avLst/>
          </a:prstGeom>
          <a:solidFill>
            <a:schemeClr val="tx1"/>
          </a:solidFill>
        </p:spPr>
        <p:txBody>
          <a:bodyPr wrap="square" rtlCol="0">
            <a:spAutoFit/>
          </a:bodyPr>
          <a:lstStyle/>
          <a:p>
            <a:r>
              <a:rPr lang="fr-FR" sz="1050" dirty="0">
                <a:solidFill>
                  <a:schemeClr val="bg1"/>
                </a:solidFill>
              </a:rPr>
              <a:t>appel_d_une_fonction(parametre_1, parametre_2,</a:t>
            </a:r>
          </a:p>
          <a:p>
            <a:r>
              <a:rPr lang="fr-FR" sz="1050" dirty="0">
                <a:solidFill>
                  <a:schemeClr val="bg1"/>
                </a:solidFill>
              </a:rPr>
              <a:t>        parametre_3, parametre_4):</a:t>
            </a:r>
          </a:p>
          <a:p>
            <a:r>
              <a:rPr lang="fr-FR" sz="105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53916"/>
          </a:xfrm>
          <a:prstGeom prst="rect">
            <a:avLst/>
          </a:prstGeom>
          <a:noFill/>
        </p:spPr>
        <p:txBody>
          <a:bodyPr wrap="square" rtlCol="0">
            <a:spAutoFit/>
          </a:bodyPr>
          <a:lstStyle/>
          <a:p>
            <a:r>
              <a:rPr lang="fr-FR" sz="105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un_long_calcul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variable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taux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lang="fr-FR" sz="1050" dirty="0"/>
              <a:t>...</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900246"/>
          </a:xfrm>
          <a:prstGeom prst="rect">
            <a:avLst/>
          </a:prstGeom>
          <a:noFill/>
        </p:spPr>
        <p:txBody>
          <a:bodyPr wrap="square" rtlCol="0">
            <a:spAutoFit/>
          </a:bodyPr>
          <a:lstStyle/>
          <a:p>
            <a:r>
              <a:rPr lang="fr-FR" sz="1050" dirty="0">
                <a:solidFill>
                  <a:schemeClr val="bg1"/>
                </a:solidFill>
              </a:rPr>
              <a:t> Sauts de ligne : séparez par deux sauts de ligne la définition d'une fonction et la définition d'une classe.</a:t>
            </a:r>
          </a:p>
          <a:p>
            <a:endParaRPr lang="fr-FR" sz="1050" dirty="0">
              <a:solidFill>
                <a:schemeClr val="bg1"/>
              </a:solidFill>
            </a:endParaRPr>
          </a:p>
          <a:p>
            <a:r>
              <a:rPr lang="fr-FR" sz="105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050" dirty="0">
              <a:solidFill>
                <a:schemeClr val="bg1"/>
              </a:solidFill>
            </a:endParaRPr>
          </a:p>
          <a:p>
            <a:r>
              <a:rPr lang="fr-FR" sz="105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577081"/>
          </a:xfrm>
          <a:prstGeom prst="rect">
            <a:avLst/>
          </a:prstGeom>
          <a:noFill/>
        </p:spPr>
        <p:txBody>
          <a:bodyPr wrap="square" rtlCol="0">
            <a:spAutoFit/>
          </a:bodyPr>
          <a:lstStyle/>
          <a:p>
            <a:r>
              <a:rPr lang="fr-FR" sz="1050" b="1" dirty="0"/>
              <a:t>Directives d'importation</a:t>
            </a:r>
          </a:p>
          <a:p>
            <a:endParaRPr lang="fr-FR" sz="1050" dirty="0"/>
          </a:p>
          <a:p>
            <a:pPr marL="171450" indent="-171450">
              <a:buFont typeface="Arial" panose="020B0604020202020204" pitchFamily="34" charset="0"/>
              <a:buChar char="•"/>
            </a:pPr>
            <a:r>
              <a:rPr lang="fr-FR" sz="1050" dirty="0"/>
              <a:t>Les directives d'importation doivent préférentiellement se trouver sur plusieurs lignes. Par exemple :</a:t>
            </a:r>
            <a:endParaRPr lang="fr-FR" sz="105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r>
              <a:rPr lang="fr-FR" sz="1050" dirty="0"/>
              <a:t>...</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53916"/>
          </a:xfrm>
          <a:prstGeom prst="rect">
            <a:avLst/>
          </a:prstGeom>
          <a:noFill/>
        </p:spPr>
        <p:txBody>
          <a:bodyPr wrap="square" rtlCol="0">
            <a:spAutoFit/>
          </a:bodyPr>
          <a:lstStyle/>
          <a:p>
            <a:r>
              <a:rPr lang="fr-FR" sz="105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53916"/>
          </a:xfrm>
          <a:prstGeom prst="rect">
            <a:avLst/>
          </a:prstGeom>
          <a:noFill/>
        </p:spPr>
        <p:txBody>
          <a:bodyPr wrap="square" rtlCol="0">
            <a:spAutoFit/>
          </a:bodyPr>
          <a:lstStyle/>
          <a:p>
            <a:r>
              <a:rPr lang="fr-FR" sz="1050" dirty="0">
                <a:solidFill>
                  <a:schemeClr val="bg1"/>
                </a:solidFill>
              </a:rPr>
              <a:t> </a:t>
            </a:r>
            <a:r>
              <a:rPr lang="fr-FR" sz="105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subprocess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Popen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PIPE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192908"/>
          </a:xfrm>
          <a:prstGeom prst="rect">
            <a:avLst/>
          </a:prstGeom>
          <a:noFill/>
        </p:spPr>
        <p:txBody>
          <a:bodyPr wrap="square" rtlCol="0">
            <a:spAutoFit/>
          </a:bodyPr>
          <a:lstStyle/>
          <a:p>
            <a:r>
              <a:rPr lang="fr-FR" sz="1050" dirty="0">
                <a:solidFill>
                  <a:schemeClr val="bg1"/>
                </a:solidFill>
              </a:rPr>
              <a:t> </a:t>
            </a:r>
            <a:r>
              <a:rPr lang="fr-FR" sz="1050" dirty="0"/>
              <a:t> </a:t>
            </a:r>
            <a:r>
              <a:rPr lang="fr-FR" sz="105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050" dirty="0">
              <a:solidFill>
                <a:schemeClr val="bg1"/>
              </a:solidFill>
            </a:endParaRPr>
          </a:p>
          <a:p>
            <a:r>
              <a:rPr lang="fr-FR" sz="1050" dirty="0">
                <a:solidFill>
                  <a:schemeClr val="bg1"/>
                </a:solidFill>
              </a:rPr>
              <a:t>    Les directives d'importation doivent être divisées en trois groupes, dans l'ordre :</a:t>
            </a:r>
          </a:p>
          <a:p>
            <a:endParaRPr lang="fr-FR" sz="1050" dirty="0">
              <a:solidFill>
                <a:schemeClr val="bg1"/>
              </a:solidFill>
            </a:endParaRPr>
          </a:p>
          <a:p>
            <a:r>
              <a:rPr lang="fr-FR" sz="1050" dirty="0">
                <a:solidFill>
                  <a:schemeClr val="bg1"/>
                </a:solidFill>
              </a:rPr>
              <a:t>        les directives d'importation faisant référence à la bibliothèque standard ;</a:t>
            </a:r>
          </a:p>
          <a:p>
            <a:endParaRPr lang="fr-FR" sz="1050" dirty="0">
              <a:solidFill>
                <a:schemeClr val="bg1"/>
              </a:solidFill>
            </a:endParaRPr>
          </a:p>
          <a:p>
            <a:r>
              <a:rPr lang="fr-FR" sz="1050" dirty="0">
                <a:solidFill>
                  <a:schemeClr val="bg1"/>
                </a:solidFill>
              </a:rPr>
              <a:t>        les directives d'importation faisant référence à des bibliothèques tierces ;</a:t>
            </a:r>
          </a:p>
          <a:p>
            <a:endParaRPr lang="fr-FR" sz="1050" dirty="0">
              <a:solidFill>
                <a:schemeClr val="bg1"/>
              </a:solidFill>
            </a:endParaRPr>
          </a:p>
          <a:p>
            <a:r>
              <a:rPr lang="fr-FR" sz="1050" dirty="0">
                <a:solidFill>
                  <a:schemeClr val="bg1"/>
                </a:solidFill>
              </a:rPr>
              <a:t>        les directives d'importation faisant référence à des modules de votre projet.</a:t>
            </a:r>
          </a:p>
          <a:p>
            <a:endParaRPr lang="fr-FR" sz="1050" dirty="0">
              <a:solidFill>
                <a:schemeClr val="bg1"/>
              </a:solidFill>
            </a:endParaRPr>
          </a:p>
          <a:p>
            <a:r>
              <a:rPr lang="fr-FR" sz="1050" dirty="0">
                <a:solidFill>
                  <a:schemeClr val="bg1"/>
                </a:solidFill>
              </a:rPr>
              <a:t>    Il devrait y avoir un saut de ligne entre chaque groupe de directives d'importation.</a:t>
            </a:r>
          </a:p>
          <a:p>
            <a:endParaRPr lang="fr-FR" sz="1050" dirty="0">
              <a:solidFill>
                <a:schemeClr val="bg1"/>
              </a:solidFill>
            </a:endParaRPr>
          </a:p>
          <a:p>
            <a:r>
              <a:rPr lang="fr-FR" sz="105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5617686"/>
            <a:ext cx="438101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paquet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souspaquet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préférable à</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module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900246"/>
          </a:xfrm>
          <a:prstGeom prst="rect">
            <a:avLst/>
          </a:prstGeom>
          <a:noFill/>
        </p:spPr>
        <p:txBody>
          <a:bodyPr wrap="square" rtlCol="0">
            <a:spAutoFit/>
          </a:bodyPr>
          <a:lstStyle/>
          <a:p>
            <a:r>
              <a:rPr lang="fr-FR" sz="1050" b="1" dirty="0"/>
              <a:t>Le signe espace dans les expressions et instructions</a:t>
            </a:r>
          </a:p>
          <a:p>
            <a:endParaRPr lang="fr-FR" sz="1050" b="1" dirty="0"/>
          </a:p>
          <a:p>
            <a:pPr marL="171450" indent="-171450">
              <a:buFont typeface="Arial" panose="020B0604020202020204" pitchFamily="34" charset="0"/>
              <a:buChar char="•"/>
            </a:pPr>
            <a:r>
              <a:rPr lang="fr-FR" sz="1050" dirty="0"/>
              <a:t>Évitez le signe espace dans les situations suivantes :</a:t>
            </a:r>
          </a:p>
          <a:p>
            <a:pPr marL="171450" indent="-171450">
              <a:buFont typeface="Arial" panose="020B0604020202020204" pitchFamily="34" charset="0"/>
              <a:buChar char="•"/>
            </a:pPr>
            <a:endParaRPr lang="fr-FR" sz="1050" dirty="0"/>
          </a:p>
          <a:p>
            <a:pPr marL="628650" lvl="1" indent="-171450">
              <a:buFont typeface="Courier New" panose="02070309020205020404" pitchFamily="49" charset="0"/>
              <a:buChar char="o"/>
            </a:pPr>
            <a:r>
              <a:rPr lang="fr-FR" sz="1050" dirty="0"/>
              <a:t> Au cœur des parenthèses, crochets et accolades :</a:t>
            </a:r>
            <a:endParaRPr lang="fr-FR" sz="105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ham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eggs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spam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09553" y="5792613"/>
            <a:ext cx="438101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long_variable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546577"/>
          </a:xfrm>
          <a:prstGeom prst="rect">
            <a:avLst/>
          </a:prstGeom>
          <a:noFill/>
        </p:spPr>
        <p:txBody>
          <a:bodyPr wrap="square" rtlCol="0">
            <a:spAutoFit/>
          </a:bodyPr>
          <a:lstStyle/>
          <a:p>
            <a:pPr marL="171450" indent="-171450">
              <a:buFont typeface="Arial" panose="020B0604020202020204" pitchFamily="34" charset="0"/>
              <a:buChar char="•"/>
            </a:pPr>
            <a:r>
              <a:rPr lang="fr-FR" sz="1050" dirty="0"/>
              <a:t>Toujours entourer les opérateurs suivants d'un espace (un avant le symbole, un après)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affectation :=,+=,-=, etc. ;</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comparaison :&lt;,&gt;,&lt;=, …,in,not </a:t>
            </a:r>
            <a:r>
              <a:rPr lang="fr-FR" sz="1050" dirty="0" err="1"/>
              <a:t>in,is,is</a:t>
            </a:r>
            <a:r>
              <a:rPr lang="fr-FR" sz="1050" dirty="0"/>
              <a:t> 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booléens :and,or,not;</a:t>
            </a:r>
          </a:p>
          <a:p>
            <a:pPr marL="628650" lvl="1" indent="-171450">
              <a:buFont typeface="Courier New" panose="02070309020205020404" pitchFamily="49" charset="0"/>
              <a:buChar char="o"/>
            </a:pPr>
            <a:endParaRPr lang="fr-FR" sz="1050" dirty="0"/>
          </a:p>
          <a:p>
            <a:pPr marL="628650" lvl="1" indent="-171450">
              <a:buFont typeface="Courier New" panose="02070309020205020404" pitchFamily="49" charset="0"/>
              <a:buChar char="o"/>
            </a:pPr>
            <a:r>
              <a:rPr lang="fr-FR" sz="105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Oui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submitted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hypot2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y</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53916"/>
          </a:xfrm>
          <a:prstGeom prst="rect">
            <a:avLst/>
          </a:prstGeom>
          <a:noFill/>
        </p:spPr>
        <p:txBody>
          <a:bodyPr wrap="square" rtlCol="0">
            <a:spAutoFit/>
          </a:bodyPr>
          <a:lstStyle/>
          <a:p>
            <a:pPr marL="628650" lvl="1" indent="-171450">
              <a:buFont typeface="Courier New" panose="02070309020205020404" pitchFamily="49" charset="0"/>
              <a:buChar char="o"/>
            </a:pPr>
            <a:r>
              <a:rPr lang="fr-FR" sz="105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546577"/>
          </a:xfrm>
          <a:prstGeom prst="rect">
            <a:avLst/>
          </a:prstGeom>
          <a:solidFill>
            <a:schemeClr val="tx1"/>
          </a:solidFill>
        </p:spPr>
        <p:txBody>
          <a:bodyPr wrap="square" rtlCol="0">
            <a:spAutoFit/>
          </a:bodyPr>
          <a:lstStyle/>
          <a:p>
            <a:r>
              <a:rPr lang="fr-FR" sz="1050" dirty="0">
                <a:solidFill>
                  <a:schemeClr val="bg1"/>
                </a:solidFill>
              </a:rPr>
              <a:t># Oui</a:t>
            </a:r>
          </a:p>
          <a:p>
            <a:r>
              <a:rPr lang="fr-FR" sz="1050" dirty="0">
                <a:solidFill>
                  <a:schemeClr val="bg1"/>
                </a:solidFill>
              </a:rPr>
              <a:t>    def fonction(parametre=5):</a:t>
            </a:r>
          </a:p>
          <a:p>
            <a:r>
              <a:rPr lang="fr-FR" sz="1050" dirty="0">
                <a:solidFill>
                  <a:schemeClr val="bg1"/>
                </a:solidFill>
              </a:rPr>
              <a:t>        ...</a:t>
            </a:r>
          </a:p>
          <a:p>
            <a:r>
              <a:rPr lang="fr-FR" sz="1050" dirty="0">
                <a:solidFill>
                  <a:schemeClr val="bg1"/>
                </a:solidFill>
              </a:rPr>
              <a:t>    fonction(parametre=32)</a:t>
            </a:r>
          </a:p>
          <a:p>
            <a:endParaRPr lang="fr-FR" sz="1050" dirty="0">
              <a:solidFill>
                <a:schemeClr val="bg1"/>
              </a:solidFill>
            </a:endParaRPr>
          </a:p>
          <a:p>
            <a:r>
              <a:rPr lang="fr-FR" sz="1050" dirty="0">
                <a:solidFill>
                  <a:schemeClr val="bg1"/>
                </a:solidFill>
              </a:rPr>
              <a:t># Non</a:t>
            </a:r>
          </a:p>
          <a:p>
            <a:r>
              <a:rPr lang="fr-FR" sz="1050" dirty="0">
                <a:solidFill>
                  <a:schemeClr val="bg1"/>
                </a:solidFill>
              </a:rPr>
              <a:t>    def fonction(parametre = 5):</a:t>
            </a:r>
          </a:p>
          <a:p>
            <a:r>
              <a:rPr lang="fr-FR" sz="1050" dirty="0">
                <a:solidFill>
                  <a:schemeClr val="bg1"/>
                </a:solidFill>
              </a:rPr>
              <a:t>        ...</a:t>
            </a:r>
          </a:p>
          <a:p>
            <a:r>
              <a:rPr lang="fr-FR" sz="105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foo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'blah'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do_blah_thing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do_one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do_two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do_three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1090577"/>
            <a:ext cx="11851266" cy="253916"/>
          </a:xfrm>
          <a:prstGeom prst="rect">
            <a:avLst/>
          </a:prstGeom>
          <a:noFill/>
        </p:spPr>
        <p:txBody>
          <a:bodyPr wrap="square" rtlCol="0">
            <a:spAutoFit/>
          </a:bodyPr>
          <a:lstStyle/>
          <a:p>
            <a:pPr lvl="1"/>
            <a:r>
              <a:rPr lang="fr-FR" sz="105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53916"/>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253916"/>
          </a:xfrm>
          <a:prstGeom prst="rect">
            <a:avLst/>
          </a:prstGeom>
          <a:noFill/>
        </p:spPr>
        <p:txBody>
          <a:bodyPr wrap="square" rtlCol="0">
            <a:spAutoFit/>
          </a:bodyPr>
          <a:lstStyle/>
          <a:p>
            <a:pPr lvl="1"/>
            <a:r>
              <a:rPr lang="fr-FR" sz="105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061829"/>
          </a:xfrm>
          <a:prstGeom prst="rect">
            <a:avLst/>
          </a:prstGeom>
          <a:noFill/>
        </p:spPr>
        <p:txBody>
          <a:bodyPr wrap="square" rtlCol="0">
            <a:spAutoFit/>
          </a:bodyPr>
          <a:lstStyle/>
          <a:p>
            <a:pPr marL="628650" lvl="1" indent="-171450">
              <a:buFont typeface="Arial" panose="020B0604020202020204" pitchFamily="34" charset="0"/>
              <a:buChar char="•"/>
            </a:pPr>
            <a:r>
              <a:rPr lang="fr-FR" sz="105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05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4778231"/>
          </a:xfrm>
          <a:prstGeom prst="rect">
            <a:avLst/>
          </a:prstGeom>
          <a:noFill/>
        </p:spPr>
        <p:txBody>
          <a:bodyPr wrap="square" rtlCol="0">
            <a:spAutoFit/>
          </a:bodyPr>
          <a:lstStyle/>
          <a:p>
            <a:pPr lvl="1"/>
            <a:r>
              <a:rPr lang="fr-FR" sz="1050" b="1" dirty="0"/>
              <a:t>Conventions de nommage</a:t>
            </a:r>
          </a:p>
          <a:p>
            <a:pPr lvl="1"/>
            <a:endParaRPr lang="fr-FR" sz="1050" b="1" dirty="0"/>
          </a:p>
          <a:p>
            <a:pPr lvl="1"/>
            <a:r>
              <a:rPr lang="fr-FR" sz="1050" b="1" dirty="0"/>
              <a:t>Noms à éviter</a:t>
            </a:r>
          </a:p>
          <a:p>
            <a:pPr lvl="1"/>
            <a:endParaRPr lang="fr-FR" sz="1050" dirty="0"/>
          </a:p>
          <a:p>
            <a:pPr lvl="1"/>
            <a:r>
              <a:rPr lang="fr-FR" sz="105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050" dirty="0"/>
          </a:p>
          <a:p>
            <a:pPr lvl="1"/>
            <a:r>
              <a:rPr lang="fr-FR" sz="1050" b="1" dirty="0"/>
              <a:t>Noms des modules et packages</a:t>
            </a:r>
          </a:p>
          <a:p>
            <a:pPr lvl="1"/>
            <a:endParaRPr lang="fr-FR" sz="1050" dirty="0"/>
          </a:p>
          <a:p>
            <a:pPr lvl="1"/>
            <a:r>
              <a:rPr lang="fr-FR" sz="105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050" dirty="0"/>
          </a:p>
          <a:p>
            <a:pPr lvl="1"/>
            <a:r>
              <a:rPr lang="fr-FR" sz="1050" b="1" dirty="0"/>
              <a:t>Noms de classes</a:t>
            </a:r>
          </a:p>
          <a:p>
            <a:pPr lvl="1"/>
            <a:endParaRPr lang="fr-FR" sz="1050" dirty="0"/>
          </a:p>
          <a:p>
            <a:pPr lvl="1"/>
            <a:r>
              <a:rPr lang="fr-FR" sz="1050" dirty="0"/>
              <a:t>Sans presque aucune exception, les noms de classes utilisent la convention suivante : la variable est écrite en minuscules, exceptée la première lettre de chaque mot qui la constitue. Par exemple :MaClasse.</a:t>
            </a:r>
          </a:p>
          <a:p>
            <a:pPr lvl="1"/>
            <a:endParaRPr lang="fr-FR" sz="1050" dirty="0"/>
          </a:p>
          <a:p>
            <a:pPr lvl="1"/>
            <a:r>
              <a:rPr lang="fr-FR" sz="1050" b="1" dirty="0"/>
              <a:t>Noms d'exceptions</a:t>
            </a:r>
          </a:p>
          <a:p>
            <a:pPr lvl="1"/>
            <a:endParaRPr lang="fr-FR" sz="1050" dirty="0"/>
          </a:p>
          <a:p>
            <a:pPr lvl="1"/>
            <a:r>
              <a:rPr lang="fr-FR" sz="1050" dirty="0"/>
              <a:t>Les exceptions étant des classes, elles suivent la même convention. En anglais, si l'exception est une erreur, on fait suivre le nom du suffixeError(vous retrouvez cette convention dansSyntaxError,IndexError…).</a:t>
            </a:r>
          </a:p>
          <a:p>
            <a:pPr lvl="1"/>
            <a:endParaRPr lang="fr-FR" sz="1050" dirty="0"/>
          </a:p>
          <a:p>
            <a:pPr lvl="1"/>
            <a:r>
              <a:rPr lang="fr-FR" sz="1050" b="1" dirty="0">
                <a:solidFill>
                  <a:schemeClr val="bg1"/>
                </a:solidFill>
              </a:rPr>
              <a:t>Noms de variables, fonctions et méthodes</a:t>
            </a:r>
          </a:p>
          <a:p>
            <a:pPr lvl="1"/>
            <a:endParaRPr lang="fr-FR" sz="1050" dirty="0">
              <a:solidFill>
                <a:schemeClr val="bg1"/>
              </a:solidFill>
            </a:endParaRPr>
          </a:p>
          <a:p>
            <a:pPr lvl="1"/>
            <a:r>
              <a:rPr lang="fr-FR" sz="105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050" b="1" dirty="0">
              <a:solidFill>
                <a:schemeClr val="bg1"/>
              </a:solidFill>
            </a:endParaRPr>
          </a:p>
          <a:p>
            <a:pPr lvl="1"/>
            <a:r>
              <a:rPr lang="fr-FR" sz="1050" b="1" dirty="0">
                <a:solidFill>
                  <a:schemeClr val="bg1"/>
                </a:solidFill>
              </a:rPr>
              <a:t>Constantes</a:t>
            </a:r>
          </a:p>
          <a:p>
            <a:pPr lvl="1"/>
            <a:endParaRPr lang="fr-FR" sz="1050" dirty="0">
              <a:solidFill>
                <a:schemeClr val="bg1"/>
              </a:solidFill>
            </a:endParaRPr>
          </a:p>
          <a:p>
            <a:pPr lvl="1"/>
            <a:r>
              <a:rPr lang="fr-FR" sz="1050" dirty="0">
                <a:solidFill>
                  <a:schemeClr val="bg1"/>
                </a:solidFill>
              </a:rPr>
              <a:t>Les constantes doivent être écrites entièrement en majuscules, les mots étant séparés par un signe souligné (_). Exemple :NOM_DE_MA_CONSTANTE.</a:t>
            </a:r>
            <a:endParaRPr lang="fr-FR" sz="105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77081"/>
          </a:xfrm>
          <a:prstGeom prst="rect">
            <a:avLst/>
          </a:prstGeom>
          <a:noFill/>
        </p:spPr>
        <p:txBody>
          <a:bodyPr wrap="square" rtlCol="0">
            <a:spAutoFit/>
          </a:bodyPr>
          <a:lstStyle/>
          <a:p>
            <a:pPr lvl="1"/>
            <a:r>
              <a:rPr lang="fr-FR" sz="1050" b="1" dirty="0"/>
              <a:t>Conventions de programmation</a:t>
            </a:r>
          </a:p>
          <a:p>
            <a:pPr lvl="1"/>
            <a:r>
              <a:rPr lang="fr-FR" sz="1050" b="1" dirty="0"/>
              <a:t>Comparaisons</a:t>
            </a:r>
            <a:endParaRPr lang="fr-FR" sz="1050" dirty="0"/>
          </a:p>
          <a:p>
            <a:pPr lvl="1"/>
            <a:r>
              <a:rPr lang="fr-FR" sz="1050" dirty="0"/>
              <a:t>Les comparaisons avec des singletons (comme </a:t>
            </a:r>
            <a:r>
              <a:rPr lang="fr-FR" sz="1050" dirty="0">
                <a:highlight>
                  <a:srgbClr val="C0C0C0"/>
                </a:highlight>
              </a:rPr>
              <a:t>None</a:t>
            </a:r>
            <a:r>
              <a:rPr lang="fr-FR" sz="1050" dirty="0"/>
              <a:t>) doivent toujours se faire avec les opérateurs </a:t>
            </a:r>
            <a:r>
              <a:rPr lang="fr-FR" sz="1050" dirty="0">
                <a:highlight>
                  <a:srgbClr val="C0C0C0"/>
                </a:highlight>
              </a:rPr>
              <a:t>is</a:t>
            </a:r>
            <a:r>
              <a:rPr lang="fr-FR" sz="1050" dirty="0"/>
              <a:t> et </a:t>
            </a:r>
            <a:r>
              <a:rPr lang="fr-FR" sz="1050" dirty="0">
                <a:highlight>
                  <a:srgbClr val="C0C0C0"/>
                </a:highlight>
              </a:rPr>
              <a:t>is not</a:t>
            </a:r>
            <a:r>
              <a:rPr lang="fr-FR" sz="1050" dirty="0"/>
              <a:t>, jamais avec les opérateurs </a:t>
            </a:r>
            <a:r>
              <a:rPr lang="fr-FR" sz="1050" dirty="0">
                <a:highlight>
                  <a:srgbClr val="C0C0C0"/>
                </a:highlight>
              </a:rPr>
              <a:t>==</a:t>
            </a:r>
            <a:r>
              <a:rPr lang="fr-FR" sz="1050" dirty="0"/>
              <a:t> ou </a:t>
            </a:r>
            <a:r>
              <a:rPr lang="fr-FR" sz="1050" dirty="0">
                <a:highlight>
                  <a:srgbClr val="C0C0C0"/>
                </a:highlight>
              </a:rPr>
              <a:t>!=.</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1" u="none" strike="noStrike" cap="none" normalizeH="0" baseline="0" dirty="0">
                <a:ln>
                  <a:noFill/>
                </a:ln>
                <a:solidFill>
                  <a:srgbClr val="C792EA"/>
                </a:solidFill>
                <a:effectLst/>
                <a:latin typeface="JetBrains Mono"/>
              </a:rPr>
              <a:t>is 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577081"/>
          </a:xfrm>
          <a:prstGeom prst="rect">
            <a:avLst/>
          </a:prstGeom>
          <a:noFill/>
        </p:spPr>
        <p:txBody>
          <a:bodyPr wrap="square" rtlCol="0">
            <a:spAutoFit/>
          </a:bodyPr>
          <a:lstStyle/>
          <a:p>
            <a:pPr lvl="1"/>
            <a:r>
              <a:rPr lang="fr-FR" sz="1050" dirty="0"/>
              <a:t>Quand cela est possible, utilisez l'instruction </a:t>
            </a:r>
            <a:r>
              <a:rPr lang="fr-FR" sz="1050" dirty="0">
                <a:highlight>
                  <a:srgbClr val="C0C0C0"/>
                </a:highlight>
              </a:rPr>
              <a:t>if objet:</a:t>
            </a:r>
            <a:r>
              <a:rPr lang="fr-FR" sz="1050" dirty="0"/>
              <a:t> si vous voulez dire </a:t>
            </a:r>
            <a:r>
              <a:rPr lang="fr-FR" sz="1050" dirty="0">
                <a:highlight>
                  <a:srgbClr val="C0C0C0"/>
                </a:highlight>
              </a:rPr>
              <a:t>if objet is not None:</a:t>
            </a:r>
            <a:r>
              <a:rPr lang="fr-FR" sz="1050" dirty="0"/>
              <a:t> .</a:t>
            </a:r>
          </a:p>
          <a:p>
            <a:pPr lvl="1"/>
            <a:endParaRPr lang="fr-FR" sz="1050" dirty="0"/>
          </a:p>
          <a:p>
            <a:pPr lvl="1"/>
            <a:r>
              <a:rPr lang="fr-FR" sz="1050" dirty="0"/>
              <a:t>La vérification du type d'un objet doit se faire avec la fonction </a:t>
            </a:r>
            <a:r>
              <a:rPr lang="fr-FR" sz="1050" dirty="0">
                <a:highlight>
                  <a:srgbClr val="C0C0C0"/>
                </a:highlight>
              </a:rPr>
              <a:t>isinstance</a:t>
            </a:r>
            <a:r>
              <a:rPr lang="fr-FR" sz="1050" dirty="0"/>
              <a: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913181"/>
            <a:ext cx="11851266" cy="253916"/>
          </a:xfrm>
          <a:prstGeom prst="rect">
            <a:avLst/>
          </a:prstGeom>
          <a:noFill/>
        </p:spPr>
        <p:txBody>
          <a:bodyPr wrap="square" rtlCol="0">
            <a:spAutoFit/>
          </a:bodyPr>
          <a:lstStyle/>
          <a:p>
            <a:pPr lvl="1"/>
            <a:r>
              <a:rPr lang="fr-FR" sz="1050" dirty="0"/>
              <a:t>Quand vous comparez des séquences, utilisez le fait qu'une séquence vide est </a:t>
            </a:r>
            <a:r>
              <a:rPr lang="fr-FR" sz="1050" dirty="0">
                <a:highlight>
                  <a:srgbClr val="C0C0C0"/>
                </a:highlight>
              </a:rPr>
              <a:t>False</a:t>
            </a:r>
            <a:r>
              <a:rPr lang="fr-FR" sz="1050" dirty="0"/>
              <a:t>.</a:t>
            </a:r>
            <a:endParaRPr lang="fr-FR" sz="105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20" y="5222181"/>
            <a:ext cx="212984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n'est pas vide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Enfin, ne comparez pas des booléens à True ou False:</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Oui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est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C3CEE3"/>
                </a:solidFill>
                <a:effectLst/>
                <a:latin typeface="JetBrains Mono"/>
              </a:rPr>
              <a:t>booleen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booleen n'est pas vrai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Encore pire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booleen </a:t>
            </a:r>
            <a:r>
              <a:rPr kumimoji="0" lang="fr-FR" altLang="fr-FR" sz="1050" b="0" i="1" u="none" strike="noStrike" cap="none" normalizeH="0" baseline="0" dirty="0">
                <a:ln>
                  <a:noFill/>
                </a:ln>
                <a:solidFill>
                  <a:srgbClr val="C792EA"/>
                </a:solidFill>
                <a:effectLst/>
                <a:latin typeface="JetBrains Mono"/>
              </a:rPr>
              <a:t>is 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738664"/>
          </a:xfrm>
          <a:prstGeom prst="rect">
            <a:avLst/>
          </a:prstGeom>
          <a:noFill/>
        </p:spPr>
        <p:txBody>
          <a:bodyPr wrap="square" rtlCol="0">
            <a:spAutoFit/>
          </a:bodyPr>
          <a:lstStyle/>
          <a:p>
            <a:pPr lvl="1"/>
            <a:r>
              <a:rPr lang="fr-FR" sz="1050" b="1" dirty="0"/>
              <a:t>Conclusion</a:t>
            </a:r>
          </a:p>
          <a:p>
            <a:pPr lvl="1"/>
            <a:endParaRPr lang="fr-FR" sz="1050" dirty="0"/>
          </a:p>
          <a:p>
            <a:pPr lvl="1"/>
            <a:r>
              <a:rPr lang="fr-FR" sz="105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53916"/>
          </a:xfrm>
          <a:prstGeom prst="rect">
            <a:avLst/>
          </a:prstGeom>
          <a:noFill/>
        </p:spPr>
        <p:txBody>
          <a:bodyPr wrap="square" rtlCol="0">
            <a:spAutoFit/>
          </a:bodyPr>
          <a:lstStyle/>
          <a:p>
            <a:pPr lvl="1"/>
            <a:r>
              <a:rPr lang="fr-FR" sz="1050" dirty="0"/>
              <a:t>Nous allons nous intéresser à présent à la PEP 257 qui définit d'autres conventions concernant la documentation via les docstrings. Consultez-la sur le site de Python.</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2666874"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parametre2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"""Documentation de la fonction."""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187652"/>
            <a:ext cx="11851266" cy="1384995"/>
          </a:xfrm>
          <a:prstGeom prst="rect">
            <a:avLst/>
          </a:prstGeom>
          <a:noFill/>
        </p:spPr>
        <p:txBody>
          <a:bodyPr wrap="square" rtlCol="0">
            <a:spAutoFit/>
          </a:bodyPr>
          <a:lstStyle/>
          <a:p>
            <a:pPr lvl="1"/>
            <a:r>
              <a:rPr lang="fr-FR" sz="1050" dirty="0"/>
              <a:t>La ligne 2 de ce code, que vous avez sans doute reconnue, est une docstring. Nous allons voir quelques conventions autour de l'écriture de ces docstrings (comment les rédiger, qu'y faire figurer, etc.).</a:t>
            </a:r>
          </a:p>
          <a:p>
            <a:pPr lvl="1"/>
            <a:endParaRPr lang="fr-FR" sz="1050" dirty="0"/>
          </a:p>
          <a:p>
            <a:pPr lvl="1"/>
            <a:r>
              <a:rPr lang="fr-FR" sz="1050" dirty="0"/>
              <a:t>Une fois de plus, je vais prendre quelques libertés avec le texte original de la PEP. Je ne vous proposerai pas une traduction complète de la PEP mais je reviendrai sur les points que je considère importants.</a:t>
            </a:r>
          </a:p>
          <a:p>
            <a:pPr lvl="1"/>
            <a:endParaRPr lang="fr-FR" sz="1050" dirty="0"/>
          </a:p>
          <a:p>
            <a:pPr lvl="1"/>
            <a:r>
              <a:rPr lang="fr-FR" sz="1050" b="1" dirty="0"/>
              <a:t>Qu'est-ce qu'une docstring ?</a:t>
            </a:r>
          </a:p>
          <a:p>
            <a:pPr lvl="1"/>
            <a:endParaRPr lang="fr-FR" sz="1050" dirty="0"/>
          </a:p>
          <a:p>
            <a:pPr lvl="1"/>
            <a:r>
              <a:rPr lang="fr-FR" sz="1050" dirty="0"/>
              <a:t>La docstring (chaîne de documentation, en français) est une chaîne de caractères placée juste après la définition d'un module, d'une classe, fonction ou méthode. Cette chaîne de caractères devient l'attribut spécial__doc__de l'objet.</a:t>
            </a:r>
            <a:endParaRPr lang="fr-FR" sz="105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3739785"/>
            <a:ext cx="2237084"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__doc__</a:t>
            </a:r>
            <a:br>
              <a:rPr kumimoji="0" lang="fr-FR" altLang="fr-FR" sz="1000" b="0" i="1"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'Documentation de la fonction.'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4369212"/>
            <a:ext cx="11851266" cy="1546577"/>
          </a:xfrm>
          <a:prstGeom prst="rect">
            <a:avLst/>
          </a:prstGeom>
          <a:noFill/>
        </p:spPr>
        <p:txBody>
          <a:bodyPr wrap="square" rtlCol="0">
            <a:spAutoFit/>
          </a:bodyPr>
          <a:lstStyle/>
          <a:p>
            <a:pPr lvl="1"/>
            <a:r>
              <a:rPr lang="fr-FR" sz="105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050" dirty="0">
              <a:solidFill>
                <a:schemeClr val="bg1"/>
              </a:solidFill>
            </a:endParaRPr>
          </a:p>
          <a:p>
            <a:pPr lvl="1"/>
            <a:r>
              <a:rPr lang="fr-FR" sz="1050" dirty="0">
                <a:solidFill>
                  <a:schemeClr val="bg1"/>
                </a:solidFill>
              </a:rPr>
              <a:t>Pour des raisons de cohérence, utilisez toujours des guillemets triples """ autour de vos docstrings. Utilisez"""chaîne de documentation"""si votre chaîne comporte des anti-slash\.</a:t>
            </a:r>
          </a:p>
          <a:p>
            <a:pPr lvl="1"/>
            <a:endParaRPr lang="fr-FR" sz="1050" dirty="0">
              <a:solidFill>
                <a:schemeClr val="bg1"/>
              </a:solidFill>
            </a:endParaRPr>
          </a:p>
          <a:p>
            <a:pPr lvl="1"/>
            <a:r>
              <a:rPr lang="fr-FR" sz="1050" dirty="0">
                <a:solidFill>
                  <a:schemeClr val="bg1"/>
                </a:solidFill>
              </a:rPr>
              <a:t>On peut trouver les docstrings sous deux formes :</a:t>
            </a:r>
          </a:p>
          <a:p>
            <a:pPr lvl="1"/>
            <a:endParaRPr lang="fr-FR" sz="1050" dirty="0">
              <a:solidFill>
                <a:schemeClr val="bg1"/>
              </a:solidFill>
            </a:endParaRPr>
          </a:p>
          <a:p>
            <a:pPr marL="628650" lvl="1" indent="-171450">
              <a:buFont typeface="Arial" panose="020B0604020202020204" pitchFamily="34" charset="0"/>
              <a:buChar char="•"/>
            </a:pPr>
            <a:r>
              <a:rPr lang="fr-FR" sz="1050" dirty="0">
                <a:solidFill>
                  <a:schemeClr val="bg1"/>
                </a:solidFill>
              </a:rPr>
              <a:t>sur une seule ligne ;</a:t>
            </a:r>
          </a:p>
          <a:p>
            <a:pPr marL="628650" lvl="1" indent="-171450">
              <a:buFont typeface="Arial" panose="020B0604020202020204" pitchFamily="34" charset="0"/>
              <a:buChar char="•"/>
            </a:pPr>
            <a:r>
              <a:rPr lang="fr-FR" sz="1050" dirty="0">
                <a:solidFill>
                  <a:schemeClr val="bg1"/>
                </a:solidFill>
              </a:rPr>
              <a:t>sur plusieurs lignes.</a:t>
            </a:r>
            <a:endParaRPr lang="fr-FR" sz="105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223412"/>
          </a:xfrm>
          <a:prstGeom prst="rect">
            <a:avLst/>
          </a:prstGeom>
          <a:noFill/>
        </p:spPr>
        <p:txBody>
          <a:bodyPr wrap="square" rtlCol="0">
            <a:spAutoFit/>
          </a:bodyPr>
          <a:lstStyle/>
          <a:p>
            <a:pPr lvl="1"/>
            <a:r>
              <a:rPr lang="fr-FR" sz="1050" b="1" dirty="0"/>
              <a:t>Notes</a:t>
            </a:r>
          </a:p>
          <a:p>
            <a:pPr lvl="1"/>
            <a:endParaRPr lang="fr-FR" sz="1050" dirty="0"/>
          </a:p>
          <a:p>
            <a:pPr marL="628650" lvl="1" indent="-171450">
              <a:buFont typeface="Arial" panose="020B0604020202020204" pitchFamily="34" charset="0"/>
              <a:buChar char="•"/>
            </a:pPr>
            <a:r>
              <a:rPr lang="fr-FR" sz="105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05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050" dirty="0"/>
              <a:t>Il n'y a aucun saut de ligne avant ou après la docstring.</a:t>
            </a:r>
          </a:p>
          <a:p>
            <a:pPr marL="628650" lvl="1" indent="-171450">
              <a:buFont typeface="Arial" panose="020B0604020202020204" pitchFamily="34" charset="0"/>
              <a:buChar char="•"/>
            </a:pPr>
            <a:r>
              <a:rPr lang="fr-FR" sz="1050" dirty="0"/>
              <a:t>La chaîne de documentation est une phrase, elle se termine par un point..</a:t>
            </a:r>
          </a:p>
          <a:p>
            <a:pPr marL="628650" lvl="1" indent="-171450">
              <a:buFont typeface="Arial" panose="020B0604020202020204" pitchFamily="34" charset="0"/>
              <a:buChar char="•"/>
            </a:pPr>
            <a:r>
              <a:rPr lang="fr-FR" sz="1050" dirty="0"/>
              <a:t>La docstring sur une seule ligne ne doit pas décrire la signature des paramètres à passer à la fonction/méthode, ou son type de retour. N'écrivez pas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575254"/>
            <a:ext cx="179407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"""fonction(a, b) -&gt; list"""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121061" y="3802618"/>
            <a:ext cx="2777928"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"""Fonction faisant cela et renvoyant une liste."""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415498"/>
          </a:xfrm>
          <a:prstGeom prst="rect">
            <a:avLst/>
          </a:prstGeom>
          <a:noFill/>
        </p:spPr>
        <p:txBody>
          <a:bodyPr wrap="square" rtlCol="0">
            <a:spAutoFit/>
          </a:bodyPr>
          <a:lstStyle/>
          <a:p>
            <a:pPr lvl="1"/>
            <a:r>
              <a:rPr lang="fr-FR" sz="105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05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193212"/>
            <a:ext cx="11851266" cy="738664"/>
          </a:xfrm>
          <a:prstGeom prst="rect">
            <a:avLst/>
          </a:prstGeom>
          <a:noFill/>
        </p:spPr>
        <p:txBody>
          <a:bodyPr wrap="square" rtlCol="0">
            <a:spAutoFit/>
          </a:bodyPr>
          <a:lstStyle/>
          <a:p>
            <a:pPr lvl="1"/>
            <a:r>
              <a:rPr lang="fr-FR" sz="1050" b="1" dirty="0"/>
              <a:t>Les docstrings sur plusieurs lignes</a:t>
            </a:r>
          </a:p>
          <a:p>
            <a:pPr lvl="1"/>
            <a:endParaRPr lang="fr-FR" sz="1050" dirty="0"/>
          </a:p>
          <a:p>
            <a:pPr lvl="1"/>
            <a:r>
              <a:rPr lang="fr-FR" sz="105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05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15498"/>
          </a:xfrm>
          <a:prstGeom prst="rect">
            <a:avLst/>
          </a:prstGeom>
          <a:noFill/>
        </p:spPr>
        <p:txBody>
          <a:bodyPr wrap="square" rtlCol="0">
            <a:spAutoFit/>
          </a:bodyPr>
          <a:lstStyle/>
          <a:p>
            <a:pPr lvl="1"/>
            <a:r>
              <a:rPr lang="fr-FR" sz="1050" dirty="0"/>
              <a:t>La première ligne de la docstring peut se trouver juste après les guillemets ouvrant la chaîne ou juste en-dessous.</a:t>
            </a:r>
          </a:p>
          <a:p>
            <a:pPr lvl="1"/>
            <a:r>
              <a:rPr lang="fr-FR" sz="1050" dirty="0"/>
              <a:t>Dans tous les cas, le reste de la docstring doit être indenté au même niveau que la première ligne :</a:t>
            </a:r>
            <a:endParaRPr lang="fr-FR" sz="105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 MaClasse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description plus longue...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sur plusieurs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384995"/>
          </a:xfrm>
          <a:prstGeom prst="rect">
            <a:avLst/>
          </a:prstGeom>
          <a:noFill/>
        </p:spPr>
        <p:txBody>
          <a:bodyPr wrap="square" rtlCol="0">
            <a:spAutoFit/>
          </a:bodyPr>
          <a:lstStyle/>
          <a:p>
            <a:pPr lvl="1"/>
            <a:r>
              <a:rPr lang="fr-FR" sz="1050" dirty="0"/>
              <a:t>Insérez un saut de ligne avant et après chaque docstring documentant une classe.</a:t>
            </a:r>
          </a:p>
          <a:p>
            <a:pPr lvl="1"/>
            <a:endParaRPr lang="fr-FR" sz="1050" dirty="0"/>
          </a:p>
          <a:p>
            <a:pPr lvl="1"/>
            <a:r>
              <a:rPr lang="fr-FR" sz="105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050" dirty="0">
                <a:highlight>
                  <a:srgbClr val="C0C0C0"/>
                </a:highlight>
              </a:rPr>
              <a:t>__init__.py</a:t>
            </a:r>
            <a:r>
              <a:rPr lang="fr-FR" sz="1050" dirty="0"/>
              <a:t>) doit également dresser la liste des modules et sous-packages qu'il exporte.</a:t>
            </a:r>
          </a:p>
          <a:p>
            <a:pPr lvl="1"/>
            <a:endParaRPr lang="fr-FR" sz="1050" dirty="0"/>
          </a:p>
          <a:p>
            <a:pPr lvl="1"/>
            <a:r>
              <a:rPr lang="fr-FR" sz="105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05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complexe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reel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image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"""Forme un nombre complexe.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Paramètres nommés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reel -- la partie réelle (0.0 par défaut)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image -- la partie imaginaire (0.0 par défaut)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image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 </a:t>
            </a:r>
            <a:r>
              <a:rPr kumimoji="0" lang="fr-FR" altLang="fr-FR" sz="1000" b="0" i="1" u="none" strike="noStrike" cap="none" normalizeH="0" baseline="0" dirty="0">
                <a:ln>
                  <a:noFill/>
                </a:ln>
                <a:solidFill>
                  <a:srgbClr val="C792EA"/>
                </a:solidFill>
                <a:effectLst/>
                <a:latin typeface="JetBrains Mono"/>
              </a:rPr>
              <a:t>and </a:t>
            </a:r>
            <a:r>
              <a:rPr kumimoji="0" lang="fr-FR" altLang="fr-FR" sz="1000" b="0" i="0" u="none" strike="noStrike" cap="none" normalizeH="0" baseline="0" dirty="0">
                <a:ln>
                  <a:noFill/>
                </a:ln>
                <a:solidFill>
                  <a:srgbClr val="F78C6C"/>
                </a:solidFill>
                <a:effectLst/>
                <a:latin typeface="JetBrains Mono"/>
              </a:rPr>
              <a:t>reel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complexe_zero</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816</a:t>
            </a:fld>
            <a:endParaRPr lang="fr-FR" dirty="0"/>
          </a:p>
        </p:txBody>
      </p:sp>
      <p:sp>
        <p:nvSpPr>
          <p:cNvPr id="8" name="Rectangle 1">
            <a:extLst>
              <a:ext uri="{FF2B5EF4-FFF2-40B4-BE49-F238E27FC236}">
                <a16:creationId xmlns:a16="http://schemas.microsoft.com/office/drawing/2014/main" id="{F615E169-C09E-49A0-B2AF-FEA4A1C77AC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C37CAE43-9B6D-443D-903D-55EDF5E10B3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308534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384995"/>
          </a:xfrm>
          <a:prstGeom prst="rect">
            <a:avLst/>
          </a:prstGeom>
          <a:noFill/>
        </p:spPr>
        <p:txBody>
          <a:bodyPr wrap="square" rtlCol="0">
            <a:spAutoFit/>
          </a:bodyPr>
          <a:lstStyle/>
          <a:p>
            <a:r>
              <a:rPr lang="fr-FR" sz="1050" dirty="0"/>
              <a:t>La fin de ce cours sur Python approche. Mais si ce langage vous a plu, vous aimeriez probablement concrétiser vos futurs projets avec lui. Je vous donne ici quelques indications qui devraient vous y aider.</a:t>
            </a:r>
          </a:p>
          <a:p>
            <a:endParaRPr lang="fr-FR" sz="1050" dirty="0"/>
          </a:p>
          <a:p>
            <a:r>
              <a:rPr lang="fr-FR" sz="105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050" dirty="0"/>
          </a:p>
          <a:p>
            <a:r>
              <a:rPr lang="fr-FR" sz="1050" dirty="0"/>
              <a:t>Nous allons commencer par voir quelques-unes des ressources disponibles sur Python, pour compléter vos connaissances sur ce langage.</a:t>
            </a:r>
          </a:p>
          <a:p>
            <a:endParaRPr lang="fr-FR" sz="1050" dirty="0"/>
          </a:p>
          <a:p>
            <a:r>
              <a:rPr lang="fr-FR" sz="105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778231"/>
          </a:xfrm>
          <a:prstGeom prst="rect">
            <a:avLst/>
          </a:prstGeom>
          <a:noFill/>
        </p:spPr>
        <p:txBody>
          <a:bodyPr wrap="square" rtlCol="0">
            <a:spAutoFit/>
          </a:bodyPr>
          <a:lstStyle/>
          <a:p>
            <a:r>
              <a:rPr lang="fr-FR" sz="1050" dirty="0"/>
              <a:t>Dans cette section, je vais surtout parler des ressources officielles que l'on peut trouver sur </a:t>
            </a:r>
            <a:r>
              <a:rPr lang="fr-FR" sz="1050" dirty="0">
                <a:hlinkClick r:id="rId2"/>
              </a:rPr>
              <a:t>le site de Python</a:t>
            </a:r>
            <a:r>
              <a:rPr lang="fr-FR" sz="1050" dirty="0"/>
              <a:t>.</a:t>
            </a:r>
          </a:p>
          <a:p>
            <a:endParaRPr lang="fr-FR" sz="1050" dirty="0"/>
          </a:p>
          <a:p>
            <a:r>
              <a:rPr lang="fr-FR" sz="1050" dirty="0"/>
              <a:t>Il en existe bien entendu d'autres, certaines d'entre elles sont en français. Mais les ressources les plus à jour concernant Python se trouvent sur le site de Python lui-même.</a:t>
            </a:r>
          </a:p>
          <a:p>
            <a:endParaRPr lang="fr-FR" sz="1050" dirty="0"/>
          </a:p>
          <a:p>
            <a:r>
              <a:rPr lang="fr-FR" sz="105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050" b="1" dirty="0"/>
          </a:p>
          <a:p>
            <a:r>
              <a:rPr lang="fr-FR" sz="1050" b="1" dirty="0"/>
              <a:t>La documentation officielle</a:t>
            </a:r>
          </a:p>
          <a:p>
            <a:endParaRPr lang="fr-FR" sz="1050" dirty="0"/>
          </a:p>
          <a:p>
            <a:r>
              <a:rPr lang="fr-FR" sz="1050" dirty="0"/>
              <a:t>Nous avons déjà parlé de la documentation officielle dans ces pages. Nous allons maintenant voir comment elle se décompose exactement.</a:t>
            </a:r>
          </a:p>
          <a:p>
            <a:endParaRPr lang="fr-FR" sz="1050" dirty="0"/>
          </a:p>
          <a:p>
            <a:r>
              <a:rPr lang="fr-FR" sz="1050" dirty="0"/>
              <a:t>Commencez par vous rendre sur le site de Python.</a:t>
            </a:r>
          </a:p>
          <a:p>
            <a:r>
              <a:rPr lang="fr-FR" sz="1050" dirty="0"/>
              <a:t>Dans le menu de navigation, vous pourrez trouver plusieurs liens (notamment le lien de téléchargement, </a:t>
            </a:r>
            <a:r>
              <a:rPr lang="fr-FR" sz="1050" dirty="0">
                <a:highlight>
                  <a:srgbClr val="C0C0C0"/>
                </a:highlight>
              </a:rPr>
              <a:t>DOWNLOAD</a:t>
            </a:r>
            <a:r>
              <a:rPr lang="fr-FR" sz="1050" dirty="0"/>
              <a:t>, sur lequel vous avez probablement cliqué pour obtenir Python). Il s'y trouve également le lien </a:t>
            </a:r>
            <a:r>
              <a:rPr lang="fr-FR" sz="1050" dirty="0">
                <a:highlight>
                  <a:srgbClr val="C0C0C0"/>
                </a:highlight>
              </a:rPr>
              <a:t>DOCUMENTATION</a:t>
            </a:r>
            <a:r>
              <a:rPr lang="fr-FR" sz="1050" dirty="0"/>
              <a:t> et c'est sur celui-ci que je vous invite à cliquer à présent.</a:t>
            </a:r>
          </a:p>
          <a:p>
            <a:endParaRPr lang="fr-FR" sz="1050" dirty="0"/>
          </a:p>
          <a:p>
            <a:r>
              <a:rPr lang="fr-FR" sz="1050" dirty="0"/>
              <a:t>Dans la nouvelle page qui s'affiche figurent deux éléments intéressants :</a:t>
            </a:r>
          </a:p>
          <a:p>
            <a:endParaRPr lang="fr-FR" sz="1050" dirty="0"/>
          </a:p>
          <a:p>
            <a:r>
              <a:rPr lang="fr-FR" sz="1050" dirty="0"/>
              <a:t>    Sous le lien DOCUMENTATION du menu, il y a à présent un sous-menu contenant les liens Current Docs, License, Help, etc.</a:t>
            </a:r>
          </a:p>
          <a:p>
            <a:endParaRPr lang="fr-FR" sz="1050" dirty="0"/>
          </a:p>
          <a:p>
            <a:r>
              <a:rPr lang="fr-FR" sz="105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050" dirty="0"/>
          </a:p>
          <a:p>
            <a:r>
              <a:rPr lang="fr-FR" sz="1050" dirty="0"/>
              <a:t>Nous allons d'abord nous intéresser au sous-menu.</a:t>
            </a:r>
          </a:p>
          <a:p>
            <a:endParaRPr lang="fr-FR" sz="1050" dirty="0"/>
          </a:p>
          <a:p>
            <a:r>
              <a:rPr lang="fr-FR" sz="1050" b="1" dirty="0"/>
              <a:t>L'index des PEP (Python Enhancement Proposal)</a:t>
            </a:r>
          </a:p>
          <a:p>
            <a:endParaRPr lang="fr-FR" sz="1050" dirty="0"/>
          </a:p>
          <a:p>
            <a:r>
              <a:rPr lang="fr-FR" sz="105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4455066"/>
          </a:xfrm>
          <a:prstGeom prst="rect">
            <a:avLst/>
          </a:prstGeom>
          <a:noFill/>
        </p:spPr>
        <p:txBody>
          <a:bodyPr wrap="square" rtlCol="0">
            <a:spAutoFit/>
          </a:bodyPr>
          <a:lstStyle/>
          <a:p>
            <a:r>
              <a:rPr lang="fr-FR" sz="1050" b="1" dirty="0"/>
              <a:t>La documentation par version</a:t>
            </a:r>
          </a:p>
          <a:p>
            <a:endParaRPr lang="fr-FR" sz="1050" dirty="0"/>
          </a:p>
          <a:p>
            <a:r>
              <a:rPr lang="fr-FR" sz="1050" dirty="0"/>
              <a:t>À présent, revenez sur la page de documentation de Python.</a:t>
            </a:r>
          </a:p>
          <a:p>
            <a:r>
              <a:rPr lang="fr-FR" sz="1050" dirty="0"/>
              <a:t>Cliquez sur le lien correspondant à la version de Python installée sur votre machine (Browse Python 3.4.0 Documentation pour moi).</a:t>
            </a:r>
          </a:p>
          <a:p>
            <a:endParaRPr lang="fr-FR" sz="1050" dirty="0"/>
          </a:p>
          <a:p>
            <a:r>
              <a:rPr lang="fr-FR" sz="1050" dirty="0"/>
              <a:t>Sur la nouvelle page qui s'affiche sous vos yeux, vous trouvez les grandes catégories de la documentation. En voici quelques-unes :</a:t>
            </a:r>
          </a:p>
          <a:p>
            <a:endParaRPr lang="fr-FR" sz="1050" dirty="0"/>
          </a:p>
          <a:p>
            <a:r>
              <a:rPr lang="fr-FR" sz="1050" dirty="0"/>
              <a:t>    </a:t>
            </a:r>
            <a:r>
              <a:rPr lang="fr-FR" sz="1050" b="1" dirty="0"/>
              <a:t>Tutorial</a:t>
            </a:r>
            <a:r>
              <a:rPr lang="fr-FR" sz="1050" dirty="0"/>
              <a:t> : le tutoriel. Selon toute probabilité, les bases de Python vous sont acquises ; il est néanmoins toujours utile d'aller faire un tour sur cette page pour consulter la table des matières.</a:t>
            </a:r>
          </a:p>
          <a:p>
            <a:endParaRPr lang="fr-FR" sz="1050" dirty="0"/>
          </a:p>
          <a:p>
            <a:r>
              <a:rPr lang="fr-FR" sz="1050" dirty="0"/>
              <a:t>    </a:t>
            </a:r>
            <a:r>
              <a:rPr lang="fr-FR" sz="1050" b="1" dirty="0"/>
              <a:t>Library Reference </a:t>
            </a:r>
            <a:r>
              <a:rPr lang="fr-FR" sz="1050" dirty="0"/>
              <a:t>: la référence de la bibliothèque standard, nous reviendrons un peu plus loin sur cette page. Le conseil donné me paraît bon à suivre : Keep this under your pillow, c'est-à-dire, « gardez-la sous votre oreiller ».</a:t>
            </a:r>
          </a:p>
          <a:p>
            <a:endParaRPr lang="fr-FR" sz="1050" dirty="0"/>
          </a:p>
          <a:p>
            <a:r>
              <a:rPr lang="fr-FR" sz="1050" dirty="0"/>
              <a:t>    </a:t>
            </a:r>
            <a:r>
              <a:rPr lang="fr-FR" sz="1050" b="1" dirty="0"/>
              <a:t>Language Reference </a:t>
            </a:r>
            <a:r>
              <a:rPr lang="fr-FR" sz="1050" dirty="0"/>
              <a:t>: cette page décrit d'une façon très explicite la syntaxe du langage.</a:t>
            </a:r>
          </a:p>
          <a:p>
            <a:endParaRPr lang="fr-FR" sz="1050" dirty="0"/>
          </a:p>
          <a:p>
            <a:r>
              <a:rPr lang="fr-FR" sz="1050" dirty="0"/>
              <a:t>    </a:t>
            </a:r>
            <a:r>
              <a:rPr lang="fr-FR" sz="1050" b="1" dirty="0"/>
              <a:t>Python HOWTOs </a:t>
            </a:r>
            <a:r>
              <a:rPr lang="fr-FR" sz="1050" dirty="0"/>
              <a:t>: une page regroupant des documents d'aide traitant de sujets très précis, par exemple comment bien utiliser les sockets.</a:t>
            </a:r>
          </a:p>
          <a:p>
            <a:endParaRPr lang="fr-FR" sz="1050" dirty="0"/>
          </a:p>
          <a:p>
            <a:r>
              <a:rPr lang="fr-FR" sz="105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050" dirty="0"/>
          </a:p>
          <a:p>
            <a:r>
              <a:rPr lang="fr-FR" sz="1050" b="1" dirty="0"/>
              <a:t>La référence de la bibliothèque standard</a:t>
            </a:r>
          </a:p>
          <a:p>
            <a:endParaRPr lang="fr-FR" sz="1050" b="1" dirty="0"/>
          </a:p>
          <a:p>
            <a:r>
              <a:rPr lang="fr-FR" sz="1050" dirty="0"/>
              <a:t>Vous vous êtes peut-être déjà rendus sur cette page. Je l'espère, en vérité. Elle comporte la documentation des types prédéfinis par Python, des fonctions </a:t>
            </a:r>
            <a:r>
              <a:rPr lang="fr-FR" sz="1050" i="1" dirty="0"/>
              <a:t>built-in</a:t>
            </a:r>
            <a:r>
              <a:rPr lang="fr-FR" sz="105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050" dirty="0"/>
              <a:t>C'est déjà pas mal, comme vous pouvez le voir !</a:t>
            </a:r>
          </a:p>
          <a:p>
            <a:r>
              <a:rPr lang="fr-FR" sz="1050" dirty="0"/>
              <a:t>Cela dit, il existe certains cas où des bibliothèques tierces sont nécessaires. Nous allons voir quelques-uns de ces cas dans la suite de ce chapitre, ainsi que quelques bibliothèques utiles dans ces circonstances.</a:t>
            </a:r>
          </a:p>
          <a:p>
            <a:endParaRPr lang="fr-FR" sz="105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4616648"/>
          </a:xfrm>
          <a:prstGeom prst="rect">
            <a:avLst/>
          </a:prstGeom>
          <a:noFill/>
        </p:spPr>
        <p:txBody>
          <a:bodyPr wrap="square" rtlCol="0">
            <a:spAutoFit/>
          </a:bodyPr>
          <a:lstStyle/>
          <a:p>
            <a:r>
              <a:rPr lang="fr-FR" sz="1050" dirty="0"/>
              <a:t>La bibliothèque standard de Python comporte déjà beaucoup de modules et de fonctionnalités. Mais il arrive, pour certains projets, qu'elle ne suffise pas.</a:t>
            </a:r>
          </a:p>
          <a:p>
            <a:r>
              <a:rPr lang="fr-FR" sz="1050" dirty="0"/>
              <a:t>Si vous avez besoin de créer une application avec une interface graphique, la bibliothèque standard vous propose un module appelé </a:t>
            </a:r>
            <a:r>
              <a:rPr lang="fr-FR" sz="1050" b="1" dirty="0"/>
              <a:t>tkinter</a:t>
            </a:r>
            <a:r>
              <a:rPr lang="fr-FR" sz="1050" dirty="0"/>
              <a:t>. Il existe toutefois d'autres moyens de créer des interfaces graphiques, en faisant appel à des bibliothèques tierces.</a:t>
            </a:r>
          </a:p>
          <a:p>
            <a:r>
              <a:rPr lang="fr-FR" sz="1050" dirty="0"/>
              <a:t>Ces bibliothèques se présentent comme des packages ou modules que vous installez pour les rendre accessibles depuis votre interpréteur Python.</a:t>
            </a:r>
          </a:p>
          <a:p>
            <a:r>
              <a:rPr lang="fr-FR" sz="1050" dirty="0">
                <a:highlight>
                  <a:srgbClr val="C0C0C0"/>
                </a:highlight>
              </a:rPr>
              <a:t>À l'heure où j'écris ces lignes, toutes les bibliothèques dont je parle ne sont pas nécessairement compatibles avec Python 3.X.</a:t>
            </a:r>
            <a:endParaRPr lang="fr-FR" sz="1050" dirty="0"/>
          </a:p>
          <a:p>
            <a:r>
              <a:rPr lang="fr-FR" sz="105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05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050" dirty="0"/>
          </a:p>
          <a:p>
            <a:r>
              <a:rPr lang="fr-FR" sz="1050" dirty="0"/>
              <a:t>Ceci étant posé, examinons quelques bibliothèques tierces.</a:t>
            </a:r>
          </a:p>
          <a:p>
            <a:endParaRPr lang="fr-FR" sz="1050" dirty="0"/>
          </a:p>
          <a:p>
            <a:r>
              <a:rPr lang="fr-FR" sz="1050" b="1" dirty="0"/>
              <a:t>Pour créer une interface graphique</a:t>
            </a:r>
          </a:p>
          <a:p>
            <a:endParaRPr lang="fr-FR" sz="1050" dirty="0"/>
          </a:p>
          <a:p>
            <a:r>
              <a:rPr lang="fr-FR" sz="1050" dirty="0"/>
              <a:t>Nous avons parlé de tkinter. Il s'agit d'un module disponible par défaut dans la bibliothèque standard de Python. Il se base sur la bibliothèque Tk et permet de développer des interfaces graphiques.</a:t>
            </a:r>
          </a:p>
          <a:p>
            <a:r>
              <a:rPr lang="fr-FR" sz="105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050" dirty="0"/>
          </a:p>
          <a:p>
            <a:r>
              <a:rPr lang="fr-FR" sz="1050" b="1" dirty="0" err="1"/>
              <a:t>PyQT</a:t>
            </a:r>
            <a:r>
              <a:rPr lang="fr-FR" sz="105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050" dirty="0"/>
          </a:p>
          <a:p>
            <a:r>
              <a:rPr lang="fr-FR" sz="1050" b="1" dirty="0"/>
              <a:t>PyGTK</a:t>
            </a:r>
            <a:r>
              <a:rPr lang="fr-FR" sz="1050" dirty="0"/>
              <a:t> : comme son nom l'indique, c'est une bibliothèque faisant le lien entre Python et la bibliothèque GTK / GTK+. Elle est distribuée sous licence LGPL.</a:t>
            </a:r>
          </a:p>
          <a:p>
            <a:endParaRPr lang="fr-FR" sz="1050" dirty="0"/>
          </a:p>
          <a:p>
            <a:r>
              <a:rPr lang="fr-FR" sz="1050" b="1" dirty="0"/>
              <a:t>wx</a:t>
            </a:r>
            <a:r>
              <a:rPr lang="fr-FR" sz="1050" dirty="0"/>
              <a:t> </a:t>
            </a:r>
            <a:r>
              <a:rPr lang="fr-FR" sz="1050" b="1" dirty="0"/>
              <a:t>Python</a:t>
            </a:r>
            <a:r>
              <a:rPr lang="fr-FR" sz="1050" dirty="0"/>
              <a:t> : une bibliothèque faisant le lien entre Python et la bibliothèque WxWidget.</a:t>
            </a:r>
          </a:p>
          <a:p>
            <a:endParaRPr lang="fr-FR" sz="1050" dirty="0"/>
          </a:p>
          <a:p>
            <a:r>
              <a:rPr lang="fr-FR" sz="1050" dirty="0"/>
              <a:t>Ces informations ne vous permettent pas de faire un choix immédiat entre telle ou telle bibliothèque, j'en ai conscience. Aussi, je vous invite à aller jeter un coup d'œil du côté des sites de ces différents projets.</a:t>
            </a:r>
          </a:p>
          <a:p>
            <a:r>
              <a:rPr lang="fr-FR" sz="105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101397"/>
          </a:xfrm>
          <a:prstGeom prst="rect">
            <a:avLst/>
          </a:prstGeom>
          <a:noFill/>
        </p:spPr>
        <p:txBody>
          <a:bodyPr wrap="square" rtlCol="0">
            <a:spAutoFit/>
          </a:bodyPr>
          <a:lstStyle/>
          <a:p>
            <a:r>
              <a:rPr lang="fr-FR" sz="1050" b="1" dirty="0"/>
              <a:t>Dans le monde du Web</a:t>
            </a:r>
          </a:p>
          <a:p>
            <a:endParaRPr lang="fr-FR" sz="1050" dirty="0"/>
          </a:p>
          <a:p>
            <a:r>
              <a:rPr lang="fr-FR" sz="1050" dirty="0"/>
              <a:t>Il existe là encore de nombreuses bibliothèques, bien que je n'en présente ici que deux. Elles permettent de créer des sites web et concurrencent des langages comme PHP.</a:t>
            </a:r>
          </a:p>
          <a:p>
            <a:r>
              <a:rPr lang="fr-FR" sz="1050" dirty="0"/>
              <a:t>Django</a:t>
            </a:r>
          </a:p>
          <a:p>
            <a:endParaRPr lang="fr-FR" sz="1050" dirty="0"/>
          </a:p>
          <a:p>
            <a:r>
              <a:rPr lang="fr-FR" sz="1050" dirty="0"/>
              <a:t>La première, dont vous avez sans doute entendu parler auparavant, est Django.</a:t>
            </a:r>
          </a:p>
          <a:p>
            <a:endParaRPr lang="fr-FR" sz="1050" dirty="0"/>
          </a:p>
          <a:p>
            <a:r>
              <a:rPr lang="fr-FR" sz="105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050" dirty="0"/>
          </a:p>
          <a:p>
            <a:r>
              <a:rPr lang="fr-FR" sz="1050" dirty="0"/>
              <a:t>À l'heure où j'écris ces lignes, certains développeurs tentent de proposer des patches pour adapter Django à Python 3. L'équipe du projet, cependant, ne prévoit pas dans l'immédiat de développer de branche pour Python 3.</a:t>
            </a:r>
          </a:p>
          <a:p>
            <a:endParaRPr lang="fr-FR" sz="1050" dirty="0"/>
          </a:p>
          <a:p>
            <a:r>
              <a:rPr lang="fr-FR" sz="105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050" dirty="0"/>
          </a:p>
          <a:p>
            <a:r>
              <a:rPr lang="fr-FR" sz="1050" b="1" dirty="0"/>
              <a:t>CherryPy</a:t>
            </a:r>
          </a:p>
          <a:p>
            <a:endParaRPr lang="fr-FR" sz="1050" dirty="0"/>
          </a:p>
          <a:p>
            <a:r>
              <a:rPr lang="fr-FR" sz="1050" dirty="0">
                <a:hlinkClick r:id="rId2"/>
              </a:rPr>
              <a:t>CherryPy</a:t>
            </a:r>
            <a:r>
              <a:rPr lang="fr-FR" sz="105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050" b="1" dirty="0"/>
          </a:p>
          <a:p>
            <a:r>
              <a:rPr lang="fr-FR" sz="1050" b="1" dirty="0"/>
              <a:t>Un peu de réseau</a:t>
            </a:r>
          </a:p>
          <a:p>
            <a:endParaRPr lang="fr-FR" sz="1050" dirty="0"/>
          </a:p>
          <a:p>
            <a:r>
              <a:rPr lang="fr-FR" sz="1050" dirty="0"/>
              <a:t>Pour finir, nous allons parler d'une bibliothèque assez connue, appelée </a:t>
            </a:r>
            <a:r>
              <a:rPr lang="fr-FR" sz="1050" dirty="0">
                <a:hlinkClick r:id="rId3"/>
              </a:rPr>
              <a:t>Twisted</a:t>
            </a:r>
            <a:r>
              <a:rPr lang="fr-FR" sz="1050" dirty="0"/>
              <a:t>.</a:t>
            </a:r>
          </a:p>
          <a:p>
            <a:endParaRPr lang="fr-FR" sz="1050" dirty="0"/>
          </a:p>
          <a:p>
            <a:r>
              <a:rPr lang="fr-FR" sz="105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050" dirty="0"/>
          </a:p>
          <a:p>
            <a:r>
              <a:rPr lang="fr-FR" sz="105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1708160"/>
          </a:xfrm>
          <a:prstGeom prst="rect">
            <a:avLst/>
          </a:prstGeom>
          <a:noFill/>
        </p:spPr>
        <p:txBody>
          <a:bodyPr wrap="square" rtlCol="0">
            <a:spAutoFit/>
          </a:bodyPr>
          <a:lstStyle/>
          <a:p>
            <a:r>
              <a:rPr lang="fr-FR" sz="105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050" dirty="0"/>
          </a:p>
          <a:p>
            <a:pPr marL="171450" indent="-171450">
              <a:buFont typeface="Arial" panose="020B0604020202020204" pitchFamily="34" charset="0"/>
              <a:buChar char="•"/>
            </a:pPr>
            <a:r>
              <a:rPr lang="fr-FR" sz="105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05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050" dirty="0"/>
          </a:p>
          <a:p>
            <a:r>
              <a:rPr lang="fr-FR" sz="105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2677656"/>
          </a:xfrm>
          <a:prstGeom prst="rect">
            <a:avLst/>
          </a:prstGeom>
          <a:noFill/>
        </p:spPr>
        <p:txBody>
          <a:bodyPr wrap="square" rtlCol="0">
            <a:spAutoFit/>
          </a:bodyPr>
          <a:lstStyle/>
          <a:p>
            <a:r>
              <a:rPr lang="fr-FR" sz="1050" b="1" dirty="0"/>
              <a:t>A quoi sert pip ?</a:t>
            </a:r>
          </a:p>
          <a:p>
            <a:endParaRPr lang="fr-FR" sz="1050" dirty="0"/>
          </a:p>
          <a:p>
            <a:r>
              <a:rPr lang="fr-FR" sz="1050" dirty="0"/>
              <a:t>PIP (Pip Installs Packages qui est un acronyme récursif, il y a des fous partout) est un petit utilitaire qu'on appelle 'gestionnaire de paquets' et qui nous permet d'installer des 'paquets' (packages en anglais).</a:t>
            </a:r>
          </a:p>
          <a:p>
            <a:endParaRPr lang="fr-FR" sz="1050" dirty="0"/>
          </a:p>
          <a:p>
            <a:r>
              <a:rPr lang="fr-FR" sz="1050" dirty="0"/>
              <a:t>On peut donc l'utiliser pour télécharger facilement en ligne de commande des packages qui sont hébergés sur le site </a:t>
            </a:r>
            <a:r>
              <a:rPr lang="fr-FR" sz="1050" dirty="0">
                <a:hlinkClick r:id="rId2"/>
              </a:rPr>
              <a:t>http://pypi.org</a:t>
            </a:r>
            <a:r>
              <a:rPr lang="fr-FR" sz="1050" dirty="0"/>
              <a:t>.</a:t>
            </a:r>
          </a:p>
          <a:p>
            <a:endParaRPr lang="fr-FR" sz="1050" dirty="0"/>
          </a:p>
          <a:p>
            <a:r>
              <a:rPr lang="fr-FR" sz="1050" dirty="0"/>
              <a:t>Avec PIP, c'est un monde de possibilités qui s'offre à vous et qui vous permettra de télécharger des librairies bien connues comme Django, requests, B</a:t>
            </a:r>
            <a:r>
              <a:rPr lang="en-GB" sz="1050" dirty="0"/>
              <a:t>eautifulSoup et j'en passe.</a:t>
            </a:r>
            <a:endParaRPr lang="fr-FR" sz="1050" dirty="0"/>
          </a:p>
          <a:p>
            <a:endParaRPr lang="fr-FR" sz="1050" dirty="0"/>
          </a:p>
          <a:p>
            <a:r>
              <a:rPr lang="fr-FR" sz="1050" b="1" i="1" dirty="0"/>
              <a:t>Petit point à noter</a:t>
            </a:r>
            <a:r>
              <a:rPr lang="fr-FR" sz="1050" dirty="0"/>
              <a:t> : j'utilise les termes 'module', 'librairie' et 'package' pour parler des 'paquets' qu'on peut installer (packages en anglais).</a:t>
            </a:r>
          </a:p>
          <a:p>
            <a:r>
              <a:rPr lang="fr-FR" sz="1050" dirty="0"/>
              <a:t>Ces trois termes sont interchangeables, car un package peut parfois consister en une seul fichier (on parle donc dans ce cas de module), et le terme librairie quant à lui est souvent utilisé pour parler de packages.</a:t>
            </a:r>
          </a:p>
          <a:p>
            <a:endParaRPr lang="fr-FR" sz="105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83</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833</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837</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booleen. Pour avoir un booleen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84</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840</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842</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843</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8952878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140654</TotalTime>
  <Words>143108</Words>
  <Application>Microsoft Office PowerPoint</Application>
  <PresentationFormat>Grand écran</PresentationFormat>
  <Paragraphs>10721</Paragraphs>
  <Slides>876</Slides>
  <Notes>15</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876</vt:i4>
      </vt:variant>
    </vt:vector>
  </HeadingPairs>
  <TitlesOfParts>
    <vt:vector size="887"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Présentation PowerPoint</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 https://www.teclado.com/30-days-of-python/python-30-day-10-dictionaries?__s=wj99fjkc10g15ts6m4rh</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Unpacking operator</vt:lpstr>
      <vt:lpstr>Unpacking operator</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902</cp:revision>
  <dcterms:created xsi:type="dcterms:W3CDTF">2020-09-16T12:19:47Z</dcterms:created>
  <dcterms:modified xsi:type="dcterms:W3CDTF">2021-06-17T13:13:32Z</dcterms:modified>
</cp:coreProperties>
</file>